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20"/>
  </p:notesMasterIdLst>
  <p:sldIdLst>
    <p:sldId id="334" r:id="rId5"/>
    <p:sldId id="330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33" r:id="rId19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475" y="7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17/10/2022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Questions sur le tchat.</a:t>
            </a:r>
            <a:r>
              <a:rPr lang="fr-FR" baseline="0" dirty="0"/>
              <a:t> Pas de questions sur des cas particuliers.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48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Si évolution du handicap ou du TSI après ces dates, candidat pourra faire appel de la décision notifiant les</a:t>
            </a:r>
            <a:r>
              <a:rPr lang="fr-FR" baseline="0" dirty="0"/>
              <a:t> aménagements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512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Si aide humaine sans notification MDPH: procédure complète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317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Attirer l’attention sur le fait que l’aide humaine, comme informatique, nécessite une accoutumance. Médecins ne l’accorderont</a:t>
            </a:r>
            <a:r>
              <a:rPr lang="fr-FR" baseline="0" dirty="0"/>
              <a:t> donc que rarement si le candidat n’en a pas pour la scolarité.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722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17/10/2022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17/10/2022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17/10/2022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17/10/2022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Faire glisser l'image vers l'espace réservé ou cliquer sur l'icône pour l'ajouter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17/10/2022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AcadRennes20-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5486"/>
            <a:ext cx="1512168" cy="144496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17/10/2022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17/10/2022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cadRennes20-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3478"/>
            <a:ext cx="3014289" cy="2880320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17/10/2022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AcadRennes20-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3478"/>
            <a:ext cx="158250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AcadRennes20-logo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1470"/>
            <a:ext cx="576064" cy="550462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17/10/2022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-rennes.fr/cid104195/examen-handicap.htm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>
              <a:latin typeface="Marianne Regular"/>
              <a:cs typeface="Marianne Regular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Aménagements des épreuves</a:t>
            </a:r>
          </a:p>
          <a:p>
            <a:pPr>
              <a:spcBef>
                <a:spcPts val="1200"/>
              </a:spcBef>
            </a:pPr>
            <a:r>
              <a:rPr lang="fr-FR" dirty="0">
                <a:latin typeface="Marianne Regular"/>
                <a:cs typeface="Marianne Regular"/>
              </a:rPr>
              <a:t>ANNEE 2022-2023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>
                <a:latin typeface="Marianne Regular"/>
                <a:cs typeface="Marianne Regular"/>
              </a:rPr>
              <a:t>OCTOBRE 2022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1</a:t>
            </a:fld>
            <a:endParaRPr lang="fr-FR" dirty="0">
              <a:latin typeface="Marianne Regular"/>
              <a:cs typeface="Mariann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8226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10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Procédure complète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PROCEDURES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63638"/>
            <a:ext cx="8424334" cy="3219862"/>
          </a:xfrm>
        </p:spPr>
        <p:txBody>
          <a:bodyPr/>
          <a:lstStyle/>
          <a:p>
            <a:pPr marL="92075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fr-FR" sz="1400" b="1" dirty="0">
                <a:latin typeface="Marianne Regular"/>
                <a:cs typeface="Marianne Regular"/>
              </a:rPr>
              <a:t>Pièces justificatives (en sus du formulaire complété et signé):</a:t>
            </a:r>
          </a:p>
          <a:p>
            <a:pPr marL="637200" lvl="1" indent="-285750">
              <a:spcBef>
                <a:spcPts val="30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un </a:t>
            </a:r>
            <a:r>
              <a:rPr lang="fr-FR" u="sng" dirty="0">
                <a:latin typeface="Marianne Regular"/>
                <a:cs typeface="Marianne Regular"/>
              </a:rPr>
              <a:t>bilan pédagogique argumenté</a:t>
            </a:r>
            <a:r>
              <a:rPr lang="fr-FR" dirty="0">
                <a:latin typeface="Marianne Regular"/>
                <a:cs typeface="Marianne Regular"/>
              </a:rPr>
              <a:t>, spécifiant les difficultés rencontrées ET les aménagements mis en place, rédigé par le professeur principal et signé du chef d’établissement</a:t>
            </a:r>
          </a:p>
          <a:p>
            <a:pPr marL="637200" lvl="1" indent="-285750">
              <a:spcBef>
                <a:spcPts val="30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30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tous les </a:t>
            </a:r>
            <a:r>
              <a:rPr lang="fr-FR" u="sng" dirty="0">
                <a:latin typeface="Marianne Regular"/>
                <a:cs typeface="Marianne Regular"/>
              </a:rPr>
              <a:t>éléments médicaux</a:t>
            </a:r>
            <a:r>
              <a:rPr lang="fr-FR" dirty="0">
                <a:latin typeface="Marianne Regular"/>
                <a:cs typeface="Marianne Regular"/>
              </a:rPr>
              <a:t> venant appuyer la demande, </a:t>
            </a:r>
            <a:r>
              <a:rPr lang="fr-FR" u="sng" dirty="0">
                <a:latin typeface="Marianne Regular"/>
                <a:cs typeface="Marianne Regular"/>
              </a:rPr>
              <a:t>sous pli confidentiel à l’attention du «médecin désigné par la CDAPH»</a:t>
            </a:r>
            <a:r>
              <a:rPr lang="fr-FR" dirty="0">
                <a:latin typeface="Marianne Regular"/>
                <a:cs typeface="Marianne Regular"/>
              </a:rPr>
              <a:t>, dont: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les bilans orthophoniques, ergothérapiques, neuropsychologiques, psychomoteurs, etc.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les copies des éventuelles décisions d’aménagement déjà accordées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le cas échant, le GEVA-</a:t>
            </a:r>
            <a:r>
              <a:rPr lang="fr-FR" dirty="0" err="1">
                <a:latin typeface="Marianne Regular"/>
                <a:cs typeface="Marianne Regular"/>
              </a:rPr>
              <a:t>Sco</a:t>
            </a:r>
            <a:r>
              <a:rPr lang="fr-FR" dirty="0">
                <a:latin typeface="Marianne Regular"/>
                <a:cs typeface="Marianne Regular"/>
              </a:rPr>
              <a:t>/PAI/PAP/PPS ET les notifications d’aide de la MDPH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des copies de devoirs et bulletins de notes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des certificats médicaux</a:t>
            </a:r>
          </a:p>
          <a:p>
            <a:pPr lvl="2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fr-FR" sz="1200" dirty="0">
                <a:latin typeface="Marianne Regular"/>
                <a:cs typeface="Marianne Regular"/>
              </a:rPr>
              <a:t>L’absence d’informations suffisantes pouvant conduire le médecin à émettre un avis négatif, les candidats doivent être invités à fournir tous les éléments pertinents </a:t>
            </a:r>
            <a:r>
              <a:rPr lang="fr-FR" sz="1200" u="sng" dirty="0">
                <a:latin typeface="Marianne Regular"/>
                <a:cs typeface="Marianne Regular"/>
              </a:rPr>
              <a:t>les plus récents possibles</a:t>
            </a:r>
            <a:r>
              <a:rPr lang="fr-FR" sz="1200" dirty="0">
                <a:latin typeface="Marianne Regular"/>
                <a:cs typeface="Marianne Regular"/>
              </a:rPr>
              <a:t>.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lvl="1" indent="0">
              <a:spcBef>
                <a:spcPts val="0"/>
              </a:spcBef>
              <a:spcAft>
                <a:spcPts val="0"/>
              </a:spcAft>
              <a:buNone/>
            </a:pPr>
            <a:endParaRPr lang="fr-FR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8575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11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1127203"/>
            <a:ext cx="8424614" cy="242951"/>
          </a:xfrm>
        </p:spPr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Procédure d’urgence et procédure d’appel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PROCEDURES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419623"/>
            <a:ext cx="8424334" cy="3456384"/>
          </a:xfrm>
        </p:spPr>
        <p:txBody>
          <a:bodyPr/>
          <a:lstStyle/>
          <a:p>
            <a:pPr marL="92075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fr-FR" sz="1400" b="1" dirty="0">
                <a:latin typeface="Marianne Regular"/>
                <a:cs typeface="Marianne Regular"/>
              </a:rPr>
              <a:t>Procédure d’urgence: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Pour une </a:t>
            </a:r>
            <a:r>
              <a:rPr lang="fr-FR" u="sng" dirty="0">
                <a:latin typeface="Marianne Regular"/>
                <a:cs typeface="Marianne Regular"/>
              </a:rPr>
              <a:t>limitation temporaire d’activité de dernière minute </a:t>
            </a:r>
            <a:r>
              <a:rPr lang="fr-FR" dirty="0">
                <a:latin typeface="Marianne Regular"/>
                <a:cs typeface="Marianne Regular"/>
              </a:rPr>
              <a:t>(bras cassé, etc.)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u="sng" dirty="0">
                <a:latin typeface="Marianne Regular"/>
                <a:cs typeface="Marianne Regular"/>
              </a:rPr>
              <a:t>Possible uniquement en l’absence de session de remplacement </a:t>
            </a:r>
            <a:r>
              <a:rPr lang="fr-FR" dirty="0">
                <a:latin typeface="Marianne Regular"/>
                <a:cs typeface="Marianne Regular"/>
              </a:rPr>
              <a:t>ou pour les candidats au baccalauréat qui ont opté pour une affectation hors </a:t>
            </a:r>
            <a:r>
              <a:rPr lang="fr-FR" dirty="0" err="1">
                <a:latin typeface="Marianne Regular"/>
                <a:cs typeface="Marianne Regular"/>
              </a:rPr>
              <a:t>Parcoursup</a:t>
            </a:r>
            <a:r>
              <a:rPr lang="fr-FR" dirty="0">
                <a:latin typeface="Marianne Regular"/>
                <a:cs typeface="Marianne Regular"/>
              </a:rPr>
              <a:t> ou à l’étranger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Demande pouvant être déposée jusqu’à 15 jours avant le début des épreuves 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Exception: BTS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Demande à transmettre au médecin de l’Education nationale en charge de l’établissement (en </a:t>
            </a:r>
            <a:r>
              <a:rPr lang="fr-FR">
                <a:latin typeface="Marianne Regular"/>
                <a:cs typeface="Marianne Regular"/>
              </a:rPr>
              <a:t>utilisant le formulaire </a:t>
            </a:r>
            <a:r>
              <a:rPr lang="fr-FR" dirty="0">
                <a:latin typeface="Marianne Regular"/>
                <a:cs typeface="Marianne Regular"/>
              </a:rPr>
              <a:t>de procédure complète)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Aménagements possibles: temps supplémentaire, pauses avec temps compensatoire, accès aux locaux ou installation matérielle dans la salle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u="sng" dirty="0">
                <a:latin typeface="Marianne Regular"/>
                <a:cs typeface="Marianne Regular"/>
              </a:rPr>
              <a:t>Aucune aide humaine ou informatique ne peut en principe être accordée au titre de la procédure d’urgence</a:t>
            </a:r>
          </a:p>
          <a:p>
            <a:pPr marL="92075" lvl="1" indent="0">
              <a:spcBef>
                <a:spcPts val="300"/>
              </a:spcBef>
              <a:spcAft>
                <a:spcPts val="500"/>
              </a:spcAft>
              <a:buNone/>
            </a:pPr>
            <a:r>
              <a:rPr lang="fr-FR" sz="1400" b="1" dirty="0">
                <a:latin typeface="Marianne Regular"/>
                <a:cs typeface="Marianne Regular"/>
              </a:rPr>
              <a:t>Procédure d’appel: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Si le candidat souhaite </a:t>
            </a:r>
            <a:r>
              <a:rPr lang="fr-FR" u="sng" dirty="0">
                <a:latin typeface="Marianne Regular"/>
                <a:cs typeface="Marianne Regular"/>
              </a:rPr>
              <a:t>contester les aménagements </a:t>
            </a:r>
            <a:r>
              <a:rPr lang="fr-FR" dirty="0">
                <a:latin typeface="Marianne Regular"/>
                <a:cs typeface="Marianne Regular"/>
              </a:rPr>
              <a:t>accordés par la DEC ou la décision de </a:t>
            </a:r>
            <a:r>
              <a:rPr lang="fr-FR" u="sng" dirty="0">
                <a:latin typeface="Marianne Regular"/>
                <a:cs typeface="Marianne Regular"/>
              </a:rPr>
              <a:t>refus</a:t>
            </a:r>
            <a:r>
              <a:rPr lang="fr-FR" dirty="0">
                <a:latin typeface="Marianne Regular"/>
                <a:cs typeface="Marianne Regular"/>
              </a:rPr>
              <a:t> de la DEC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Courriel ou courrier </a:t>
            </a:r>
            <a:r>
              <a:rPr lang="fr-FR" u="sng" dirty="0">
                <a:latin typeface="Marianne Regular"/>
                <a:cs typeface="Marianne Regular"/>
              </a:rPr>
              <a:t>de la famille</a:t>
            </a:r>
            <a:r>
              <a:rPr lang="fr-FR" dirty="0">
                <a:latin typeface="Marianne Regular"/>
                <a:cs typeface="Marianne Regular"/>
              </a:rPr>
              <a:t>, adressée à la DEC, précisant les raisons de la contestation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Accompagné des mêmes </a:t>
            </a:r>
            <a:r>
              <a:rPr lang="fr-FR" u="sng" dirty="0">
                <a:latin typeface="Marianne Regular"/>
                <a:cs typeface="Marianne Regular"/>
              </a:rPr>
              <a:t>pièces justificatives </a:t>
            </a:r>
            <a:r>
              <a:rPr lang="fr-FR" dirty="0">
                <a:latin typeface="Marianne Regular"/>
                <a:cs typeface="Marianne Regular"/>
              </a:rPr>
              <a:t>que pour une procédure complète.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Marianne Regular"/>
                <a:cs typeface="Marianne Regular"/>
              </a:rPr>
              <a:t>L’appel ne permettra pas d’obtenir des aménagements que la famille a oublié de demander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La commission d’appel se réunit en octobre puis tous les 15 jours de la mi-novembre à fin juin</a:t>
            </a:r>
          </a:p>
        </p:txBody>
      </p:sp>
    </p:spTree>
    <p:extLst>
      <p:ext uri="{BB962C8B-B14F-4D97-AF65-F5344CB8AC3E}">
        <p14:creationId xmlns:p14="http://schemas.microsoft.com/office/powerpoint/2010/main" val="248932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12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PRECISIONS SUR LES AMENAGEMENTS POSSIBLES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131590"/>
            <a:ext cx="8424334" cy="3744416"/>
          </a:xfrm>
        </p:spPr>
        <p:txBody>
          <a:bodyPr/>
          <a:lstStyle/>
          <a:p>
            <a:pPr marL="637200" lvl="1" indent="-285750"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marL="637200" lvl="1" indent="-285750"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Seuls les aménagements figurant sur les nouveaux formulaires peuvent être accordés</a:t>
            </a:r>
          </a:p>
          <a:p>
            <a:pPr marL="637200" lvl="1" indent="-285750">
              <a:spcBef>
                <a:spcPts val="30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Uniquement les aménagements nécessaires pour compenser les difficultés découlant du handicap ou du TSI</a:t>
            </a:r>
          </a:p>
          <a:p>
            <a:pPr marL="817200" lvl="2" indent="-285750">
              <a:spcBef>
                <a:spcPts val="30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Les aménagements n’ont pas vocation à compenser des difficultés scolaires sans lien avec un handicap ou un TSI</a:t>
            </a:r>
          </a:p>
          <a:p>
            <a:pPr marL="817200" lvl="2" indent="-285750">
              <a:spcBef>
                <a:spcPts val="30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Attention au logiciel Antidote (et logiciels semblables)</a:t>
            </a:r>
          </a:p>
          <a:p>
            <a:pPr marL="637200" lvl="1" indent="-285750">
              <a:spcBef>
                <a:spcPts val="30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Certains aménagements peuvent dans certaines conditions être préjudiciables au candidat</a:t>
            </a:r>
          </a:p>
          <a:p>
            <a:pPr marL="817200" lvl="2" indent="-285750"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Temps supplémentaire pour les épreuves orales ou pratiques si le candidat ne présente pas de lenteur gestuelle ou d’expression/compréhension orale</a:t>
            </a:r>
          </a:p>
          <a:p>
            <a:pPr marL="817200" lvl="2" indent="-285750"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Aides humaines ou informatiques si le candidat n’y est pas habitué en situation d’évaluation</a:t>
            </a:r>
          </a:p>
          <a:p>
            <a:pPr marL="817200" lvl="2" indent="-285750"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Réponses écrites aux épreuves orales alors que le candidat a un trouble du langage écrit</a:t>
            </a:r>
          </a:p>
          <a:p>
            <a:pPr marL="637200" lvl="1" indent="-285750">
              <a:spcBef>
                <a:spcPts val="30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Adaptations et dispenses d’épreuves: autorisées uniquement </a:t>
            </a:r>
            <a:r>
              <a:rPr lang="fr-FR" dirty="0">
                <a:solidFill>
                  <a:srgbClr val="FF0000"/>
                </a:solidFill>
                <a:latin typeface="Marianne Regular"/>
                <a:cs typeface="Marianne Regular"/>
              </a:rPr>
              <a:t>pour certaines épreuves et certains troubles</a:t>
            </a:r>
          </a:p>
          <a:p>
            <a:pPr marL="817200" lvl="2" indent="-285750"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Consultez le guide joint à la circulaire</a:t>
            </a:r>
          </a:p>
          <a:p>
            <a:pPr marL="637200" lvl="1" indent="-285750">
              <a:spcBef>
                <a:spcPts val="30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Une dispense n’est possible qu’en l’absence d’autres aménagements possibles</a:t>
            </a:r>
          </a:p>
          <a:p>
            <a:pPr marL="817200" lvl="2" indent="-285750"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Rappel: une dispense d’enseignement ne donne pas droit automatiquement à dispense de l’épreuve correspondante (et inversement)</a:t>
            </a:r>
          </a:p>
          <a:p>
            <a:pPr marL="637200" lvl="1" indent="-285750">
              <a:spcBef>
                <a:spcPts val="30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Sujets agrandis:</a:t>
            </a:r>
          </a:p>
          <a:p>
            <a:pPr marL="817200" lvl="2" indent="-285750"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Arial 16, Arial 20, A3 exclusivement, sauf candidat présentant une déficience visuelle</a:t>
            </a:r>
          </a:p>
          <a:p>
            <a:pPr marL="817200" lvl="2" indent="-285750"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1 seul agrandissement par candidat (par défaut, agrandissement de police/Arial 16)</a:t>
            </a:r>
          </a:p>
          <a:p>
            <a:pPr marL="817200" lvl="2" indent="-285750"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Certains sujets ne peuvent faire l’objet d’un agrandissement (consultez l’annexe du guide joint à la circulaire)</a:t>
            </a:r>
          </a:p>
        </p:txBody>
      </p:sp>
    </p:spTree>
    <p:extLst>
      <p:ext uri="{BB962C8B-B14F-4D97-AF65-F5344CB8AC3E}">
        <p14:creationId xmlns:p14="http://schemas.microsoft.com/office/powerpoint/2010/main" val="1186060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13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Décret n° 2022-1155 du 12 août 2022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TRANSMISSION DES PAI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17517"/>
            <a:ext cx="8424334" cy="3358489"/>
          </a:xfrm>
        </p:spPr>
        <p:txBody>
          <a:bodyPr/>
          <a:lstStyle/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latin typeface="Marianne Regular"/>
                <a:cs typeface="Marianne Regular"/>
              </a:rPr>
              <a:t>Concerne les candidats disposant d’un PAI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u="sng" dirty="0">
                <a:latin typeface="Marianne Regular"/>
                <a:cs typeface="Marianne Regular"/>
              </a:rPr>
              <a:t>ET</a:t>
            </a:r>
            <a:r>
              <a:rPr lang="fr-FR" sz="1400" dirty="0">
                <a:latin typeface="Marianne Regular"/>
                <a:cs typeface="Marianne Regular"/>
              </a:rPr>
              <a:t> devant passer des épreuves d’examen dans un autre établissement que leur établissement d’inscription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latin typeface="Marianne Regular"/>
                <a:cs typeface="Marianne Regular"/>
              </a:rPr>
              <a:t>Le PAI doit être est transmis au centre d’examen où le candidat présente ses épreuves.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latin typeface="Marianne Regular"/>
                <a:cs typeface="Marianne Regular"/>
              </a:rPr>
              <a:t>La DEC communiquera prochainement sur les modalités et dates de cette transmission</a:t>
            </a:r>
          </a:p>
        </p:txBody>
      </p:sp>
    </p:spTree>
    <p:extLst>
      <p:ext uri="{BB962C8B-B14F-4D97-AF65-F5344CB8AC3E}">
        <p14:creationId xmlns:p14="http://schemas.microsoft.com/office/powerpoint/2010/main" val="4230081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14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INCLUSCOL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17517"/>
            <a:ext cx="8424334" cy="3358489"/>
          </a:xfrm>
        </p:spPr>
        <p:txBody>
          <a:bodyPr/>
          <a:lstStyle/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latin typeface="Marianne Regular"/>
                <a:cs typeface="Marianne Regular"/>
              </a:rPr>
              <a:t>Application permettant de dématérialiser les demandes d’aménagements des épreuves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latin typeface="Marianne Regular"/>
                <a:cs typeface="Marianne Regular"/>
              </a:rPr>
              <a:t>Procédure simplifiée et procédure complète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latin typeface="Marianne Regular"/>
                <a:cs typeface="Marianne Regular"/>
              </a:rPr>
              <a:t>Toutes les phases (demande du candidat, avis de l’équipe pédagogique, avis du médecin, décision de la DEC)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endParaRPr lang="fr-FR" sz="12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latin typeface="Marianne Regular"/>
                <a:cs typeface="Marianne Regular"/>
              </a:rPr>
              <a:t>En cours de déploiement au niveau national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latin typeface="Marianne Regular"/>
                <a:cs typeface="Marianne Regular"/>
              </a:rPr>
              <a:t>Déploiement dans l’académie de Rennes dans l’attente d’une v2 permettant de dématérialiser aussi la transmission des pièces justificatives.</a:t>
            </a:r>
          </a:p>
        </p:txBody>
      </p:sp>
    </p:spTree>
    <p:extLst>
      <p:ext uri="{BB962C8B-B14F-4D97-AF65-F5344CB8AC3E}">
        <p14:creationId xmlns:p14="http://schemas.microsoft.com/office/powerpoint/2010/main" val="2311284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541DB9-CBE0-D942-AF40-638D19B4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7FAA981-6A9A-DE4E-8025-BF76DD408C7A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6A6FF08-5240-EA4A-99F7-790E26E9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09C574B-C106-A742-A6F7-1B7EBDA4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15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3F687843-9CAA-4344-9ACB-74B17537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>
              <a:latin typeface="Marianne Regular"/>
              <a:cs typeface="Mariann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9989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2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>
              <a:latin typeface="Marianne Regular"/>
              <a:cs typeface="Marianne Regular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Ordre du jour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Marianne Regular"/>
                <a:cs typeface="Marianne Regular"/>
              </a:rPr>
              <a:t>Bilan 2022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Marianne Regular"/>
                <a:cs typeface="Marianne Regular"/>
              </a:rPr>
              <a:t>Calendriers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Marianne Regular"/>
                <a:cs typeface="Marianne Regular"/>
              </a:rPr>
              <a:t>Procédures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Marianne Regular"/>
                <a:cs typeface="Marianne Regular"/>
              </a:rPr>
              <a:t>Précisions sur les aménagements possibles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Marianne Regular"/>
                <a:cs typeface="Marianne Regular"/>
              </a:rPr>
              <a:t>Transmission des PAI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800" dirty="0" err="1">
                <a:latin typeface="Marianne Regular"/>
                <a:cs typeface="Marianne Regular"/>
              </a:rPr>
              <a:t>Incluscol</a:t>
            </a:r>
            <a:endParaRPr lang="fr-FR" sz="1800" dirty="0">
              <a:latin typeface="Marianne Regular"/>
              <a:cs typeface="Mariann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3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Bilan 2022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63638"/>
            <a:ext cx="8424334" cy="3219862"/>
          </a:xfrm>
        </p:spPr>
        <p:txBody>
          <a:bodyPr/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>
                <a:latin typeface="Marianne Regular"/>
                <a:cs typeface="Marianne Regular"/>
              </a:rPr>
              <a:t>10 269 demandes (+12%) soit 8% des candidats inscrits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>
              <a:latin typeface="Marianne Regular"/>
              <a:cs typeface="Marianne Regular"/>
            </a:endParaRP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>
                <a:latin typeface="Marianne Regular"/>
                <a:cs typeface="Marianne Regular"/>
              </a:rPr>
              <a:t>Processus complexe car double procédure (simplifiée/complète) et double calendrier (normal/anticipé)</a:t>
            </a:r>
          </a:p>
          <a:p>
            <a:pPr marL="637200" lvl="1" indent="-285750">
              <a:spcBef>
                <a:spcPts val="0"/>
              </a:spcBef>
            </a:pPr>
            <a:r>
              <a:rPr lang="fr-FR" dirty="0">
                <a:latin typeface="Marianne Regular"/>
                <a:cs typeface="Marianne Regular"/>
              </a:rPr>
              <a:t>Grand nombre de demandes présentées en procédure simplifiée alors qu’elles relevaient de la procédure complète</a:t>
            </a:r>
          </a:p>
          <a:p>
            <a:pPr marL="637200" lvl="1" indent="-285750">
              <a:spcBef>
                <a:spcPts val="0"/>
              </a:spcBef>
            </a:pPr>
            <a:r>
              <a:rPr lang="fr-FR" dirty="0">
                <a:latin typeface="Marianne Regular"/>
                <a:cs typeface="Marianne Regular"/>
              </a:rPr>
              <a:t>Grand nombre de demandes tardives, notamment pour les étalements d’épreuves</a:t>
            </a:r>
          </a:p>
          <a:p>
            <a:pPr marL="637200" lvl="1" indent="-285750">
              <a:spcBef>
                <a:spcPts val="0"/>
              </a:spcBef>
            </a:pPr>
            <a:r>
              <a:rPr lang="fr-FR" dirty="0">
                <a:latin typeface="Marianne Regular"/>
                <a:cs typeface="Marianne Regular"/>
              </a:rPr>
              <a:t>Avis des équipes pédagogiques souvent absent ou « non discriminant »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>
              <a:latin typeface="Marianne Regular"/>
              <a:cs typeface="Marianne Regular"/>
            </a:endParaRP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>
                <a:latin typeface="Marianne Regular"/>
                <a:cs typeface="Marianne Regular"/>
              </a:rPr>
              <a:t>Lourdeur importante pour les centres d’épreuves</a:t>
            </a:r>
          </a:p>
          <a:p>
            <a:pPr marL="637200" lvl="1" indent="-285750">
              <a:spcBef>
                <a:spcPts val="0"/>
              </a:spcBef>
            </a:pPr>
            <a:r>
              <a:rPr lang="fr-FR" dirty="0">
                <a:latin typeface="Marianne Regular"/>
                <a:cs typeface="Marianne Regular"/>
              </a:rPr>
              <a:t>Augmentation des tiers temps supplémentaires (+45% par rapport à 2019)</a:t>
            </a:r>
          </a:p>
          <a:p>
            <a:pPr marL="637200" lvl="1" indent="-285750">
              <a:spcBef>
                <a:spcPts val="0"/>
              </a:spcBef>
            </a:pPr>
            <a:r>
              <a:rPr lang="fr-FR" dirty="0">
                <a:latin typeface="Marianne Regular"/>
                <a:cs typeface="Marianne Regular"/>
              </a:rPr>
              <a:t>Augmentation des aides humaines (+40% par rapport à 2019)</a:t>
            </a:r>
          </a:p>
          <a:p>
            <a:pPr marL="637200" lvl="1" indent="-285750">
              <a:spcBef>
                <a:spcPts val="0"/>
              </a:spcBef>
            </a:pPr>
            <a:r>
              <a:rPr lang="fr-FR" dirty="0">
                <a:latin typeface="Marianne Regular"/>
                <a:cs typeface="Marianne Regular"/>
              </a:rPr>
              <a:t>Augmentation des aides informatiques (+56% par rapport à 2019)</a:t>
            </a:r>
          </a:p>
          <a:p>
            <a:pPr marL="637200" lvl="1" indent="-285750">
              <a:spcBef>
                <a:spcPts val="0"/>
              </a:spcBef>
            </a:pPr>
            <a:r>
              <a:rPr lang="fr-FR" dirty="0">
                <a:latin typeface="Marianne Regular"/>
                <a:cs typeface="Marianne Regular"/>
              </a:rPr>
              <a:t>Augmentation des sujets adaptés (multipliés par 9 par rapport à 2019)</a:t>
            </a:r>
          </a:p>
        </p:txBody>
      </p:sp>
    </p:spTree>
    <p:extLst>
      <p:ext uri="{BB962C8B-B14F-4D97-AF65-F5344CB8AC3E}">
        <p14:creationId xmlns:p14="http://schemas.microsoft.com/office/powerpoint/2010/main" val="304717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4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Calendrier anticipé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CALENDRIERS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63638"/>
            <a:ext cx="8424334" cy="3219862"/>
          </a:xfrm>
        </p:spPr>
        <p:txBody>
          <a:bodyPr/>
          <a:lstStyle/>
          <a:p>
            <a:pPr marL="377825" lvl="1" indent="-285750">
              <a:spcBef>
                <a:spcPts val="0"/>
              </a:spcBef>
              <a:spcAft>
                <a:spcPts val="500"/>
              </a:spcAft>
            </a:pPr>
            <a:r>
              <a:rPr lang="fr-FR" sz="1400" u="sng" dirty="0">
                <a:latin typeface="Marianne Regular"/>
                <a:cs typeface="Marianne Regular"/>
              </a:rPr>
              <a:t>DNB et CFG</a:t>
            </a:r>
            <a:r>
              <a:rPr lang="fr-FR" sz="1400" dirty="0">
                <a:latin typeface="Marianne Regular"/>
                <a:cs typeface="Marianne Regular"/>
              </a:rPr>
              <a:t>: demandes à préparer et à transmettre en 4e (avril/mai):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Pour la session 2023: les demandes devaient être transmises au plus tard  le 29 avril 2022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Pour la session 2024: les demandes seront à transmettre au plus tard le 5 mai 2023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EXCEPTION: candidats à la session 2023 qui, pour une raison de force majeure, n’ont pas pu déposer leur demande avant le 29 avril 2022.</a:t>
            </a:r>
          </a:p>
          <a:p>
            <a:pPr marL="997200" lvl="3" indent="-285750"/>
            <a:endParaRPr lang="fr-FR" dirty="0">
              <a:latin typeface="Marianne Regular"/>
              <a:cs typeface="Marianne Regular"/>
            </a:endParaRPr>
          </a:p>
          <a:p>
            <a:pPr marL="377825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u="sng" dirty="0">
                <a:latin typeface="Marianne Regular"/>
                <a:cs typeface="Marianne Regular"/>
              </a:rPr>
              <a:t>Baccalauréats général, technologique et professionnel</a:t>
            </a:r>
            <a:r>
              <a:rPr lang="fr-FR" sz="1400" dirty="0">
                <a:latin typeface="Marianne Regular"/>
                <a:cs typeface="Marianne Regular"/>
              </a:rPr>
              <a:t>: demandes à préparer en 2nde et à transmettre en octobre de l’année de 1re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EXCEPTIONS: parcours en 1 ou 2 ans du baccalauréat professionnel (1 an: transmission avant la clôture des inscriptions en terminale; 2 ans: demande préparée en 1re et transmises en octobre de l’année de terminale)</a:t>
            </a:r>
          </a:p>
          <a:p>
            <a:pPr marL="817200" lvl="2" indent="-285750"/>
            <a:endParaRPr lang="fr-FR" dirty="0">
              <a:latin typeface="Marianne Regular"/>
              <a:cs typeface="Marianne Regular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899084"/>
              </p:ext>
            </p:extLst>
          </p:nvPr>
        </p:nvGraphicFramePr>
        <p:xfrm>
          <a:off x="971599" y="3549477"/>
          <a:ext cx="7821278" cy="12182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6145">
                  <a:extLst>
                    <a:ext uri="{9D8B030D-6E8A-4147-A177-3AD203B41FA5}">
                      <a16:colId xmlns:a16="http://schemas.microsoft.com/office/drawing/2014/main" val="1930327746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00064075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4234158803"/>
                    </a:ext>
                  </a:extLst>
                </a:gridCol>
                <a:gridCol w="2132645">
                  <a:extLst>
                    <a:ext uri="{9D8B030D-6E8A-4147-A177-3AD203B41FA5}">
                      <a16:colId xmlns:a16="http://schemas.microsoft.com/office/drawing/2014/main" val="2658340788"/>
                    </a:ext>
                  </a:extLst>
                </a:gridCol>
              </a:tblGrid>
              <a:tr h="29874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Marianne" panose="02000000000000000000" pitchFamily="50" charset="0"/>
                        </a:rPr>
                        <a:t>Année 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Marianne" panose="02000000000000000000" pitchFamily="50" charset="0"/>
                        </a:rPr>
                        <a:t>Elèves</a:t>
                      </a:r>
                      <a:r>
                        <a:rPr lang="fr-FR" sz="1000" baseline="0" dirty="0">
                          <a:latin typeface="Marianne" panose="02000000000000000000" pitchFamily="50" charset="0"/>
                        </a:rPr>
                        <a:t> en 2</a:t>
                      </a:r>
                      <a:r>
                        <a:rPr lang="fr-FR" sz="1000" baseline="30000" dirty="0">
                          <a:latin typeface="Marianne" panose="02000000000000000000" pitchFamily="50" charset="0"/>
                        </a:rPr>
                        <a:t>nde</a:t>
                      </a:r>
                      <a:endParaRPr lang="fr-FR" sz="1000" dirty="0">
                        <a:latin typeface="Marianne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Marianne" panose="02000000000000000000" pitchFamily="50" charset="0"/>
                        </a:rPr>
                        <a:t>Elèves</a:t>
                      </a:r>
                      <a:r>
                        <a:rPr lang="fr-FR" sz="1000" baseline="0" dirty="0">
                          <a:latin typeface="Marianne" panose="02000000000000000000" pitchFamily="50" charset="0"/>
                        </a:rPr>
                        <a:t> en 1re</a:t>
                      </a:r>
                      <a:endParaRPr lang="fr-FR" sz="1000" dirty="0">
                        <a:latin typeface="Marianne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Marianne" panose="02000000000000000000" pitchFamily="50" charset="0"/>
                        </a:rPr>
                        <a:t>Elèves en terminale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04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Marianne" panose="02000000000000000000" pitchFamily="50" charset="0"/>
                        </a:rPr>
                        <a:t>BGT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Marianne" panose="02000000000000000000" pitchFamily="50" charset="0"/>
                        </a:rPr>
                        <a:t>2-20 oct. </a:t>
                      </a:r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Marianne" panose="02000000000000000000" pitchFamily="50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Marianne" panose="02000000000000000000" pitchFamily="50" charset="0"/>
                        </a:rPr>
                        <a:t>3-21</a:t>
                      </a:r>
                      <a:r>
                        <a:rPr lang="fr-FR" sz="1000" baseline="0" dirty="0">
                          <a:latin typeface="Marianne" panose="02000000000000000000" pitchFamily="50" charset="0"/>
                        </a:rPr>
                        <a:t> oct. 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  <a:latin typeface="Marianne" panose="02000000000000000000" pitchFamily="50" charset="0"/>
                        </a:rPr>
                        <a:t>2022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Marianne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arianne" panose="02000000000000000000" pitchFamily="50" charset="0"/>
                        </a:rPr>
                        <a:t>4-22 oct.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8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Marianne" panose="02000000000000000000" pitchFamily="50" charset="0"/>
                        </a:rPr>
                        <a:t>BCP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Marianne" panose="02000000000000000000" pitchFamily="50" charset="0"/>
                        </a:rPr>
                        <a:t>Parcours 3</a:t>
                      </a:r>
                      <a:r>
                        <a:rPr lang="fr-FR" sz="1000" baseline="0" dirty="0">
                          <a:solidFill>
                            <a:schemeClr val="tx1"/>
                          </a:solidFill>
                          <a:latin typeface="Marianne" panose="02000000000000000000" pitchFamily="50" charset="0"/>
                        </a:rPr>
                        <a:t> ans: 2-20 oct. 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  <a:latin typeface="Marianne" panose="02000000000000000000" pitchFamily="50" charset="0"/>
                        </a:rPr>
                        <a:t>2023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Marianne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Marianne" panose="02000000000000000000" pitchFamily="50" charset="0"/>
                        </a:rPr>
                        <a:t>Parcours 2 ans: 2-20</a:t>
                      </a:r>
                      <a:r>
                        <a:rPr lang="fr-FR" sz="1000" baseline="0" dirty="0">
                          <a:solidFill>
                            <a:schemeClr val="tx1"/>
                          </a:solidFill>
                          <a:latin typeface="Marianne" panose="02000000000000000000" pitchFamily="50" charset="0"/>
                        </a:rPr>
                        <a:t> oct. 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  <a:latin typeface="Marianne" panose="02000000000000000000" pitchFamily="50" charset="0"/>
                        </a:rPr>
                        <a:t>2023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Marianne" panose="02000000000000000000" pitchFamily="50" charset="0"/>
                      </a:endParaRPr>
                    </a:p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Marianne" panose="02000000000000000000" pitchFamily="50" charset="0"/>
                        </a:rPr>
                        <a:t>Parcours 3 ans: 3-21 oct. </a:t>
                      </a:r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Marianne" panose="02000000000000000000" pitchFamily="50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Marianne" panose="02000000000000000000" pitchFamily="50" charset="0"/>
                        </a:rPr>
                        <a:t>Parcours 1 an: 25 nov. </a:t>
                      </a:r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Marianne" panose="02000000000000000000" pitchFamily="50" charset="0"/>
                        </a:rPr>
                        <a:t>2022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Marianne" panose="02000000000000000000" pitchFamily="50" charset="0"/>
                        </a:rPr>
                        <a:t>Parcours 2 ans:  3-21 oct. </a:t>
                      </a:r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Marianne" panose="02000000000000000000" pitchFamily="50" charset="0"/>
                        </a:rPr>
                        <a:t>2022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arianne" panose="02000000000000000000" pitchFamily="50" charset="0"/>
                        </a:rPr>
                        <a:t>Parcours</a:t>
                      </a:r>
                      <a:r>
                        <a:rPr lang="fr-FR" sz="10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arianne" panose="02000000000000000000" pitchFamily="50" charset="0"/>
                        </a:rPr>
                        <a:t> 3 ans: 4-22 oct. 2021</a:t>
                      </a:r>
                      <a:endParaRPr lang="fr-FR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Marianne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10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56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5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Calendrier normal / Demandes tardives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CALENDRIERS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63638"/>
            <a:ext cx="8424334" cy="3219862"/>
          </a:xfrm>
        </p:spPr>
        <p:txBody>
          <a:bodyPr/>
          <a:lstStyle/>
          <a:p>
            <a:pPr marL="377825" lvl="1" indent="-285750">
              <a:spcBef>
                <a:spcPts val="0"/>
              </a:spcBef>
              <a:spcAft>
                <a:spcPts val="500"/>
              </a:spcAft>
            </a:pPr>
            <a:r>
              <a:rPr lang="fr-FR" sz="1400" b="1" dirty="0">
                <a:latin typeface="Marianne Regular"/>
                <a:cs typeface="Marianne Regular"/>
              </a:rPr>
              <a:t>Calendrier normal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Pour tous les examens sauf DNB, CFG, BGT, BCP 2-3 ans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Demandes à déposer avant la clôture des inscriptions: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BCP/BP/MC/CAP : vendredi 25 novembre 2022 ;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BTS : lundi 21 novembre 2022 ;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Certification en langue : vendredi 9 décembre 2022 ;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DEA : vendredi 20 janvier 2023 ;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DECESF : vendredi 2 décembre 2022.</a:t>
            </a:r>
          </a:p>
          <a:p>
            <a:pPr marL="997200" lvl="3" indent="-285750"/>
            <a:endParaRPr lang="fr-FR" dirty="0">
              <a:latin typeface="Marianne Regular"/>
              <a:cs typeface="Marianne Regular"/>
            </a:endParaRPr>
          </a:p>
          <a:p>
            <a:pPr marL="377825" lvl="1" indent="-285750">
              <a:spcBef>
                <a:spcPts val="0"/>
              </a:spcBef>
              <a:spcAft>
                <a:spcPts val="500"/>
              </a:spcAft>
            </a:pPr>
            <a:r>
              <a:rPr lang="fr-FR" sz="1400" b="1" dirty="0">
                <a:latin typeface="Marianne Regular"/>
                <a:cs typeface="Marianne Regular"/>
              </a:rPr>
              <a:t>Demandes tardives (après les échéances du calendrier anticipé ou du calendrier normal)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Uniquement pour un handicap ou un trouble de santé invalidant (TSI) </a:t>
            </a:r>
            <a:r>
              <a:rPr lang="fr-FR" u="sng" dirty="0">
                <a:latin typeface="Marianne Regular"/>
                <a:cs typeface="Marianne Regular"/>
              </a:rPr>
              <a:t>diagnostiqué après la date-limite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Et limitation temporaire d’activité de dernière minute (procédure d’urgence)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marL="377825" lvl="1" indent="-285750">
              <a:spcBef>
                <a:spcPts val="0"/>
              </a:spcBef>
              <a:spcAft>
                <a:spcPts val="500"/>
              </a:spcAft>
            </a:pPr>
            <a:r>
              <a:rPr lang="fr-FR" sz="1400" b="1" dirty="0">
                <a:latin typeface="Marianne Regular"/>
                <a:cs typeface="Marianne Regular"/>
              </a:rPr>
              <a:t>Demandes d’étalement des épreuves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Au plus tard à la clôture des inscriptions</a:t>
            </a:r>
          </a:p>
          <a:p>
            <a:pPr marL="817200" lvl="2" indent="-285750"/>
            <a:endParaRPr lang="fr-FR" dirty="0">
              <a:latin typeface="Marianne Regular"/>
              <a:cs typeface="Mariann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9247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6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Formulaires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PROCEDURES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63638"/>
            <a:ext cx="8424334" cy="3219862"/>
          </a:xfrm>
        </p:spPr>
        <p:txBody>
          <a:bodyPr/>
          <a:lstStyle/>
          <a:p>
            <a:pPr marL="377825" lvl="1" indent="-285750">
              <a:spcBef>
                <a:spcPts val="0"/>
              </a:spcBef>
              <a:spcAft>
                <a:spcPts val="500"/>
              </a:spcAft>
            </a:pPr>
            <a:endParaRPr lang="fr-FR" sz="1600" b="1" dirty="0">
              <a:latin typeface="Marianne Regular"/>
              <a:cs typeface="Marianne Regular"/>
            </a:endParaRPr>
          </a:p>
          <a:p>
            <a:pPr marL="92075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fr-FR" sz="1600" b="1" dirty="0">
                <a:latin typeface="Marianne Regular"/>
                <a:cs typeface="Marianne Regular"/>
              </a:rPr>
              <a:t>Nouveaux formulaires à compter de la session 2023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latin typeface="Marianne Regular"/>
                <a:cs typeface="Marianne Regular"/>
              </a:rPr>
              <a:t>Disponibles sur le site de l’académie: </a:t>
            </a:r>
            <a:r>
              <a:rPr lang="fr-FR" sz="1400" u="sng" dirty="0">
                <a:hlinkClick r:id="rId2"/>
              </a:rPr>
              <a:t>http://www.ac-rennes.fr/cid104195/examen-handicap.html</a:t>
            </a: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latin typeface="Marianne Regular"/>
                <a:cs typeface="Marianne Regular"/>
              </a:rPr>
              <a:t>Globalement identiques aux précédents, sauf pour les adaptations d’épreuves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latin typeface="Marianne Regular"/>
                <a:cs typeface="Marianne Regular"/>
              </a:rPr>
              <a:t>Les anciens formulaires seront acceptés pour les demandes préparées en 2021-2022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endParaRPr lang="fr-FR" sz="1050" dirty="0">
              <a:latin typeface="Marianne Regular"/>
              <a:cs typeface="Marianne Regular"/>
            </a:endParaRP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latin typeface="Marianne Regular"/>
                <a:cs typeface="Marianne Regular"/>
              </a:rPr>
              <a:t>Mais seuls les aménagements figurant encore sur les nouveaux formulaires seront accordés.</a:t>
            </a:r>
          </a:p>
        </p:txBody>
      </p:sp>
    </p:spTree>
    <p:extLst>
      <p:ext uri="{BB962C8B-B14F-4D97-AF65-F5344CB8AC3E}">
        <p14:creationId xmlns:p14="http://schemas.microsoft.com/office/powerpoint/2010/main" val="317423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7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70" y="1115447"/>
            <a:ext cx="8424614" cy="242951"/>
          </a:xfrm>
        </p:spPr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Procédure simplifiée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PROCEDURES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419622"/>
            <a:ext cx="8424334" cy="3461064"/>
          </a:xfrm>
        </p:spPr>
        <p:txBody>
          <a:bodyPr/>
          <a:lstStyle/>
          <a:p>
            <a:pPr marL="92075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fr-FR" sz="1400" b="1" dirty="0">
                <a:latin typeface="Marianne Regular"/>
                <a:cs typeface="Marianne Regular"/>
              </a:rPr>
              <a:t>4 conditions </a:t>
            </a:r>
            <a:r>
              <a:rPr lang="fr-FR" sz="1400" b="1" u="sng" dirty="0">
                <a:latin typeface="Marianne Regular"/>
                <a:cs typeface="Marianne Regular"/>
              </a:rPr>
              <a:t>cumulatives</a:t>
            </a:r>
            <a:r>
              <a:rPr lang="fr-FR" sz="1400" b="1" dirty="0">
                <a:latin typeface="Marianne Regular"/>
                <a:cs typeface="Marianne Regular"/>
              </a:rPr>
              <a:t>:</a:t>
            </a:r>
          </a:p>
          <a:p>
            <a:pPr marL="92075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u="sng" dirty="0">
                <a:latin typeface="Marianne Regular"/>
                <a:cs typeface="Marianne Regular"/>
              </a:rPr>
              <a:t>a. Le candidat doit disposer d’aménagements durant sa scolarité </a:t>
            </a:r>
            <a:r>
              <a:rPr lang="fr-FR" b="1" u="sng" dirty="0">
                <a:latin typeface="Marianne Regular"/>
                <a:cs typeface="Marianne Regular"/>
              </a:rPr>
              <a:t>formalisés</a:t>
            </a:r>
            <a:r>
              <a:rPr lang="fr-FR" u="sng" dirty="0">
                <a:latin typeface="Marianne Regular"/>
                <a:cs typeface="Marianne Regular"/>
              </a:rPr>
              <a:t> dans un Plan d’accompagnement personnalisé (PAP), dans un Projet d’accueil individualisé (PAI) ou un Projet personnalisé de scolarisation (PPS).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Sont aussi acceptées les demandes basées sur un Guide d’évaluation des besoins de compensation en matière de scolarisation (GEVA-</a:t>
            </a:r>
            <a:r>
              <a:rPr lang="fr-FR" dirty="0" err="1">
                <a:latin typeface="Marianne Regular"/>
                <a:cs typeface="Marianne Regular"/>
              </a:rPr>
              <a:t>Sco</a:t>
            </a:r>
            <a:r>
              <a:rPr lang="fr-FR" dirty="0">
                <a:latin typeface="Marianne Regular"/>
                <a:cs typeface="Marianne Regular"/>
              </a:rPr>
              <a:t>) </a:t>
            </a:r>
            <a:r>
              <a:rPr lang="fr-FR" u="sng" dirty="0">
                <a:latin typeface="Marianne Regular"/>
                <a:cs typeface="Marianne Regular"/>
              </a:rPr>
              <a:t>ayant donné lieu à une ou plusieurs notifications d’aide par la MDPH/MDA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Marianne Regular"/>
                <a:cs typeface="Marianne Regular"/>
              </a:rPr>
              <a:t>Ne sont pas acceptées les demandes basées sur un Programme personnalisé de réussite éducative (PPRE)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Les PAP/PAI/PPS/GEVA-</a:t>
            </a:r>
            <a:r>
              <a:rPr lang="fr-FR" dirty="0" err="1">
                <a:latin typeface="Marianne Regular"/>
                <a:cs typeface="Marianne Regular"/>
              </a:rPr>
              <a:t>Sco</a:t>
            </a:r>
            <a:r>
              <a:rPr lang="fr-FR" dirty="0">
                <a:latin typeface="Marianne Regular"/>
                <a:cs typeface="Marianne Regular"/>
              </a:rPr>
              <a:t> doivent être dûment complétés et signés.</a:t>
            </a:r>
          </a:p>
          <a:p>
            <a:pPr marL="92075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u="sng" dirty="0">
                <a:latin typeface="Marianne Regular"/>
                <a:cs typeface="Marianne Regular"/>
              </a:rPr>
              <a:t>b. Les aménagements de la scolarité doivent avoir été </a:t>
            </a:r>
            <a:r>
              <a:rPr lang="fr-FR" b="1" u="sng" dirty="0">
                <a:latin typeface="Marianne Regular"/>
                <a:cs typeface="Marianne Regular"/>
              </a:rPr>
              <a:t>validés médicalement durant le cycle de l’examen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Avis du médecin scolaire ou décision de la MDPH/MDA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Cycle 4 (5</a:t>
            </a:r>
            <a:r>
              <a:rPr lang="fr-FR" baseline="30000" dirty="0">
                <a:latin typeface="Marianne Regular"/>
                <a:cs typeface="Marianne Regular"/>
              </a:rPr>
              <a:t>e</a:t>
            </a:r>
            <a:r>
              <a:rPr lang="fr-FR" dirty="0">
                <a:latin typeface="Marianne Regular"/>
                <a:cs typeface="Marianne Regular"/>
              </a:rPr>
              <a:t>-4-3</a:t>
            </a:r>
            <a:r>
              <a:rPr lang="fr-FR" baseline="30000" dirty="0">
                <a:latin typeface="Marianne Regular"/>
                <a:cs typeface="Marianne Regular"/>
              </a:rPr>
              <a:t>e</a:t>
            </a:r>
            <a:r>
              <a:rPr lang="fr-FR" dirty="0">
                <a:latin typeface="Marianne Regular"/>
                <a:cs typeface="Marianne Regular"/>
              </a:rPr>
              <a:t>) pour le DNB et le CFG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Cycle terminal pour les autres examens (incluant les BTS)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Exception: si le médecin a émis son avis médical en 3</a:t>
            </a:r>
            <a:r>
              <a:rPr lang="fr-FR" baseline="30000" dirty="0">
                <a:latin typeface="Marianne Regular"/>
                <a:cs typeface="Marianne Regular"/>
              </a:rPr>
              <a:t>e</a:t>
            </a:r>
            <a:r>
              <a:rPr lang="fr-FR" dirty="0">
                <a:latin typeface="Marianne Regular"/>
                <a:cs typeface="Marianne Regular"/>
              </a:rPr>
              <a:t> dans la perspective de l’entrée au lycée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Marianne Regular"/>
                <a:cs typeface="Marianne Regular"/>
              </a:rPr>
              <a:t>Ne pas demander au médecin d’émettre un nouvel avis pour pouvoir présenter une demande en procédure simplifiée</a:t>
            </a:r>
          </a:p>
          <a:p>
            <a:pPr marL="92075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u="sng" dirty="0">
                <a:latin typeface="Marianne Regular"/>
                <a:cs typeface="Marianne Regular"/>
              </a:rPr>
              <a:t>c. Le candidat demande à avoir les </a:t>
            </a:r>
            <a:r>
              <a:rPr lang="fr-FR" b="1" u="sng" dirty="0">
                <a:latin typeface="Marianne Regular"/>
                <a:cs typeface="Marianne Regular"/>
              </a:rPr>
              <a:t>mêmes aménagements </a:t>
            </a:r>
            <a:r>
              <a:rPr lang="fr-FR" u="sng" dirty="0">
                <a:latin typeface="Marianne Regular"/>
                <a:cs typeface="Marianne Regular"/>
              </a:rPr>
              <a:t>que pour sa scolarité</a:t>
            </a:r>
          </a:p>
          <a:p>
            <a:pPr marL="92075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u="sng" dirty="0">
                <a:latin typeface="Marianne Regular"/>
                <a:cs typeface="Marianne Regular"/>
              </a:rPr>
              <a:t>d. Le candidat ne demande </a:t>
            </a:r>
            <a:r>
              <a:rPr lang="fr-FR" b="1" u="sng" dirty="0">
                <a:latin typeface="Marianne Regular"/>
                <a:cs typeface="Marianne Regular"/>
              </a:rPr>
              <a:t>pas de temps supplémentaire supérieur au 1/3 temps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8051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8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Procédure simplifiée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PROCEDURES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17516"/>
            <a:ext cx="8424334" cy="3358489"/>
          </a:xfrm>
        </p:spPr>
        <p:txBody>
          <a:bodyPr/>
          <a:lstStyle/>
          <a:p>
            <a:pPr marL="92075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fr-FR" sz="1400" b="1" dirty="0">
                <a:latin typeface="Marianne Regular"/>
                <a:cs typeface="Marianne Regular"/>
              </a:rPr>
              <a:t>Circuit: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Le candidat remplit la demande et la remet à l’établissement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u="sng" dirty="0">
                <a:latin typeface="Marianne Regular"/>
                <a:cs typeface="Marianne Regular"/>
              </a:rPr>
              <a:t>L’équipe pédagogique donne un avis </a:t>
            </a:r>
            <a:r>
              <a:rPr lang="fr-FR" u="sng" dirty="0">
                <a:solidFill>
                  <a:srgbClr val="FF0000"/>
                </a:solidFill>
                <a:latin typeface="Marianne Regular"/>
                <a:cs typeface="Marianne Regular"/>
              </a:rPr>
              <a:t>en cochant exclusivement les aménagements mis en place durant la scolarité pour compenser les difficultés liées au handicap ou au TSI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En cas de désaccord avec la demande du candidat, l’équipe pédagogique motive son refus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L’établissement transmet le formulaire à la DEC, </a:t>
            </a:r>
            <a:r>
              <a:rPr lang="fr-FR" u="sng" dirty="0">
                <a:latin typeface="Marianne Regular"/>
                <a:cs typeface="Marianne Regular"/>
              </a:rPr>
              <a:t>accompagné des pièces justificatives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Marianne Regular"/>
                <a:cs typeface="Marianne Regular"/>
              </a:rPr>
              <a:t>En l’absence des pièces justificatives, la DEC ne fera qu’une seule relance</a:t>
            </a:r>
          </a:p>
          <a:p>
            <a:pPr marL="92075" lvl="1" indent="0">
              <a:spcBef>
                <a:spcPts val="0"/>
              </a:spcBef>
              <a:spcAft>
                <a:spcPts val="500"/>
              </a:spcAft>
              <a:buNone/>
            </a:pPr>
            <a:endParaRPr lang="fr-FR" sz="800" dirty="0">
              <a:latin typeface="Marianne Regular"/>
              <a:cs typeface="Marianne Regular"/>
            </a:endParaRPr>
          </a:p>
          <a:p>
            <a:pPr marL="92075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fr-FR" sz="1400" b="1" dirty="0">
                <a:latin typeface="Marianne Regular"/>
                <a:cs typeface="Marianne Regular"/>
              </a:rPr>
              <a:t>Pièces justificatives (en sus du formulaire complété et signé):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PAP et PAI complets: </a:t>
            </a:r>
            <a:r>
              <a:rPr lang="fr-FR" u="sng" dirty="0">
                <a:latin typeface="Marianne Regular"/>
                <a:cs typeface="Marianne Regular"/>
              </a:rPr>
              <a:t>avis du médecin</a:t>
            </a:r>
            <a:r>
              <a:rPr lang="fr-FR" dirty="0">
                <a:latin typeface="Marianne Regular"/>
                <a:cs typeface="Marianne Regular"/>
              </a:rPr>
              <a:t> ET liste des aménagements mis en place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u="sng" dirty="0">
                <a:latin typeface="Marianne Regular"/>
                <a:cs typeface="Marianne Regular"/>
              </a:rPr>
              <a:t>OU</a:t>
            </a:r>
            <a:r>
              <a:rPr lang="fr-FR" dirty="0">
                <a:latin typeface="Marianne Regular"/>
                <a:cs typeface="Marianne Regular"/>
              </a:rPr>
              <a:t> PPS et GEVA-SCO complets, </a:t>
            </a:r>
            <a:r>
              <a:rPr lang="fr-FR" u="sng" dirty="0">
                <a:latin typeface="Marianne Regular"/>
                <a:cs typeface="Marianne Regular"/>
              </a:rPr>
              <a:t>avec les notifications MDPH/MDA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Marianne Regular"/>
                <a:cs typeface="Marianne Regular"/>
              </a:rPr>
              <a:t>Aucun document médical ou paramédical (certificats médicaux; bilans orthophoniques, ergothérapiques, neuropsychologiques, etc.) ne doit être transmis à la DEC</a:t>
            </a:r>
            <a:r>
              <a:rPr lang="fr-FR" dirty="0">
                <a:latin typeface="Marianne Regular"/>
                <a:cs typeface="Marianne Regular"/>
              </a:rPr>
              <a:t>.</a:t>
            </a:r>
          </a:p>
          <a:p>
            <a:pPr lvl="1" indent="0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>
              <a:latin typeface="Marianne Regular"/>
              <a:cs typeface="Marianne Regular"/>
            </a:endParaRPr>
          </a:p>
          <a:p>
            <a:pPr marL="92075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fr-FR" sz="1400" b="1" dirty="0">
                <a:latin typeface="Marianne Regular"/>
                <a:cs typeface="Marianne Regular"/>
              </a:rPr>
              <a:t>Procédure simplifiée et aides accordées par la MDPH/MDA: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Les aides de la MPDH arrivant à échéance avant les épreuves d’examen ne seront pas accordées.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Marianne Regular"/>
                <a:cs typeface="Marianne Regular"/>
              </a:rPr>
              <a:t>Aucune aide humaine ne sera accordée en l’absence de notification de la MDPH/MDA (valide jusqu’aux épreuves)</a:t>
            </a:r>
          </a:p>
        </p:txBody>
      </p:sp>
    </p:spTree>
    <p:extLst>
      <p:ext uri="{BB962C8B-B14F-4D97-AF65-F5344CB8AC3E}">
        <p14:creationId xmlns:p14="http://schemas.microsoft.com/office/powerpoint/2010/main" val="4055474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 Regular"/>
                <a:cs typeface="Marianne Regular"/>
              </a:rPr>
              <a:pPr/>
              <a:t>9</a:t>
            </a:fld>
            <a:endParaRPr lang="fr-FR" dirty="0">
              <a:latin typeface="Marianne Regular"/>
              <a:cs typeface="Marianne Regular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>
                <a:latin typeface="Marianne Regular"/>
                <a:cs typeface="Marianne Regular"/>
              </a:rPr>
              <a:t>17/10/2022</a:t>
            </a:fld>
            <a:endParaRPr lang="fr-FR" cap="all" dirty="0">
              <a:latin typeface="Marianne Regular"/>
              <a:cs typeface="Marianne Regular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Procédure complète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arianne Regular"/>
                <a:cs typeface="Marianne Regular"/>
              </a:rPr>
              <a:t>PROCEDURES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latin typeface="Marianne Regular"/>
                <a:cs typeface="Marianne Regular"/>
              </a:rPr>
              <a:t>Division des examens et concours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63638"/>
            <a:ext cx="8424334" cy="3219862"/>
          </a:xfrm>
        </p:spPr>
        <p:txBody>
          <a:bodyPr/>
          <a:lstStyle/>
          <a:p>
            <a:pPr marL="92075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fr-FR" sz="1400" b="1" dirty="0">
                <a:latin typeface="Marianne Regular"/>
                <a:cs typeface="Marianne Regular"/>
              </a:rPr>
              <a:t>Concerne les candidats qui ne relèvent pas de la procédure simplifiée: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Candidats ne disposant pas d’un PAP/PAI/PPS/GEVA-</a:t>
            </a:r>
            <a:r>
              <a:rPr lang="fr-FR" dirty="0" err="1">
                <a:latin typeface="Marianne Regular"/>
                <a:cs typeface="Marianne Regular"/>
              </a:rPr>
              <a:t>Sco</a:t>
            </a:r>
            <a:endParaRPr lang="fr-FR" dirty="0">
              <a:latin typeface="Marianne Regular"/>
              <a:cs typeface="Marianne Regular"/>
            </a:endParaRP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Dont les candidats disposant uniquement d’un PPRE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Candidats dont le PAP/PAI/PPS/GEVA-</a:t>
            </a:r>
            <a:r>
              <a:rPr lang="fr-FR" dirty="0" err="1">
                <a:latin typeface="Marianne Regular"/>
                <a:cs typeface="Marianne Regular"/>
              </a:rPr>
              <a:t>Sco</a:t>
            </a:r>
            <a:r>
              <a:rPr lang="fr-FR" dirty="0">
                <a:latin typeface="Marianne Regular"/>
                <a:cs typeface="Marianne Regular"/>
              </a:rPr>
              <a:t> a été validé médicalement avant le cycle de l’examen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Candidats demandant d’autres aménagements que ceux mis en place pour leur scolarité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Candidats demandant un temps supplémentaire supérieur au 1/3 temps (mi-temps supplémentaire)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Candidats demandant une aide humaine sans notification MDPH valide au moment des épreuves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marL="92075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fr-FR" sz="1400" b="1" dirty="0">
                <a:latin typeface="Marianne Regular"/>
                <a:cs typeface="Marianne Regular"/>
              </a:rPr>
              <a:t>Circuit: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Le candidat remplit la demande et la remet à l’établissement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u="sng" dirty="0">
                <a:latin typeface="Marianne Regular"/>
                <a:cs typeface="Marianne Regular"/>
              </a:rPr>
              <a:t>L’équipe pédagogique donne un avis en cochant exclusivement les aménagements mis en place durant la scolarité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En cas de désaccord avec la demande du candidat, l’équipe pédagogique motive son refus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L’établissement transmet le formulaire, </a:t>
            </a:r>
            <a:r>
              <a:rPr lang="fr-FR" u="sng" dirty="0">
                <a:latin typeface="Marianne Regular"/>
                <a:cs typeface="Marianne Regular"/>
              </a:rPr>
              <a:t>accompagné des pièces justificatives</a:t>
            </a:r>
            <a:r>
              <a:rPr lang="fr-FR" dirty="0">
                <a:latin typeface="Marianne Regular"/>
                <a:cs typeface="Marianne Regular"/>
              </a:rPr>
              <a:t>, au: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Médecin de la DSDEN, pour les collèges et lycées de l’Education nationale</a:t>
            </a:r>
          </a:p>
          <a:p>
            <a:pPr marL="817200" lvl="2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Médecin désigné par la DRAAF, pour les collèges et lycées de l’Agriculture</a:t>
            </a: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Marianne Regular"/>
                <a:cs typeface="Marianne Regular"/>
              </a:rPr>
              <a:t>En l’absence des pièces justificatives, le médecin ne fera qu’une seule relance</a:t>
            </a:r>
          </a:p>
          <a:p>
            <a:pPr lvl="1" indent="0">
              <a:spcBef>
                <a:spcPts val="0"/>
              </a:spcBef>
              <a:spcAft>
                <a:spcPts val="0"/>
              </a:spcAft>
              <a:buNone/>
            </a:pPr>
            <a:endParaRPr lang="fr-FR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  <a:p>
            <a:pPr marL="637200" lvl="1" indent="-28575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Marianne Regular"/>
              <a:cs typeface="Mariann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23241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INTITULE_OFFICIEL copi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6" id="{25DB2D80-B418-C445-B794-8EFE4AC572D3}" vid="{D7C109EF-1FF6-B140-BAA4-C929A0D919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Template PPT </Description0>
  </documentManagement>
</p:properties>
</file>

<file path=customXml/itemProps1.xml><?xml version="1.0" encoding="utf-8"?>
<ds:datastoreItem xmlns:ds="http://schemas.openxmlformats.org/officeDocument/2006/customXml" ds:itemID="{EC285CDC-5689-4387-90F2-64833F7E2E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132B07-4900-4FF2-8FBF-0F3870ABC7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BCC2CF-1EDA-4B29-84C4-67EB55EA1ED6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2c7ddd52-0a06-43b1-a35c-dcb15ea2e3f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TEMPLATE_INTITULE_OFFICIEL copie.potx</Template>
  <TotalTime>896</TotalTime>
  <Words>2028</Words>
  <Application>Microsoft Office PowerPoint</Application>
  <PresentationFormat>Affichage à l'écran (16:9)</PresentationFormat>
  <Paragraphs>250</Paragraphs>
  <Slides>15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Marianne</vt:lpstr>
      <vt:lpstr>Marianne Regular</vt:lpstr>
      <vt:lpstr>Wingdings</vt:lpstr>
      <vt:lpstr>TEMPLATE_INTITULE_OFFICIEL copie</vt:lpstr>
      <vt:lpstr>Présentation PowerPoint</vt:lpstr>
      <vt:lpstr>Ordre du jour</vt:lpstr>
      <vt:lpstr>Bilan 2022</vt:lpstr>
      <vt:lpstr>CALENDRIERS</vt:lpstr>
      <vt:lpstr>CALENDRIERS</vt:lpstr>
      <vt:lpstr>PROCEDURES</vt:lpstr>
      <vt:lpstr>PROCEDURES</vt:lpstr>
      <vt:lpstr>PROCEDURES</vt:lpstr>
      <vt:lpstr>PROCEDURES</vt:lpstr>
      <vt:lpstr>PROCEDURES</vt:lpstr>
      <vt:lpstr>PROCEDURES</vt:lpstr>
      <vt:lpstr>PRECISIONS SUR LES AMENAGEMENTS POSSIBLES</vt:lpstr>
      <vt:lpstr>TRANSMISSION DES PAI</vt:lpstr>
      <vt:lpstr>INCLUSCOL</vt:lpstr>
      <vt:lpstr>Présentation PowerPoint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PPT</dc:title>
  <dc:subject>Client</dc:subject>
  <dc:creator>Utilisateur Microsoft Office</dc:creator>
  <cp:lastModifiedBy>Maryline ABEGUILE</cp:lastModifiedBy>
  <cp:revision>103</cp:revision>
  <cp:lastPrinted>2022-09-20T10:22:46Z</cp:lastPrinted>
  <dcterms:created xsi:type="dcterms:W3CDTF">2020-04-03T14:41:51Z</dcterms:created>
  <dcterms:modified xsi:type="dcterms:W3CDTF">2022-10-17T15:20:17Z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