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7" r:id="rId7"/>
    <p:sldId id="257" r:id="rId8"/>
    <p:sldId id="259" r:id="rId9"/>
    <p:sldId id="265" r:id="rId10"/>
    <p:sldId id="268" r:id="rId11"/>
    <p:sldId id="260" r:id="rId12"/>
    <p:sldId id="261" r:id="rId13"/>
    <p:sldId id="258" r:id="rId14"/>
    <p:sldId id="266" r:id="rId15"/>
    <p:sldId id="270" r:id="rId16"/>
    <p:sldId id="272" r:id="rId17"/>
    <p:sldId id="271" r:id="rId18"/>
    <p:sldId id="273"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1" d="100"/>
          <a:sy n="91"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92906-3A75-96B7-424D-AF9DBEDA71C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F20C15B-5AA4-E90A-B939-FED28AECB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EF729CF-996E-91BA-D12F-D652B174A046}"/>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5" name="Espace réservé du pied de page 4">
            <a:extLst>
              <a:ext uri="{FF2B5EF4-FFF2-40B4-BE49-F238E27FC236}">
                <a16:creationId xmlns:a16="http://schemas.microsoft.com/office/drawing/2014/main" id="{5EDDC8C0-443D-13C6-C05A-635B087640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AF1828-638E-BCFC-D444-6EC72D838066}"/>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300489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675AB-111A-E3D8-DD29-0A3DE439EA9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DDA392-86A5-10A4-62DC-A9B848E29D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29746F-E64A-134E-CA8C-03BB64B51474}"/>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5" name="Espace réservé du pied de page 4">
            <a:extLst>
              <a:ext uri="{FF2B5EF4-FFF2-40B4-BE49-F238E27FC236}">
                <a16:creationId xmlns:a16="http://schemas.microsoft.com/office/drawing/2014/main" id="{269F3380-059F-3B10-259F-C5CB3D82CF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76445F-BE61-6A96-BE76-FE64316D6590}"/>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16369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D1AF37-BABA-F283-80B5-DD5CBB60F32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7000B70-74D9-4F65-FC2F-A4548EBE80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A4316F-4F19-FBEB-4DE1-4C65BED64AD9}"/>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5" name="Espace réservé du pied de page 4">
            <a:extLst>
              <a:ext uri="{FF2B5EF4-FFF2-40B4-BE49-F238E27FC236}">
                <a16:creationId xmlns:a16="http://schemas.microsoft.com/office/drawing/2014/main" id="{E6BE345D-1949-4EB3-16C5-6DD00E2F93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27B487-76F6-56B3-3FF9-C7B3F61E6B16}"/>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412245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F8667-BC2E-648B-3ED9-97A7E32ED8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08D24A-9570-D601-7C8D-5F761A7BA3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4DBC33-1A0A-937E-1C03-DFC9405B81DB}"/>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5" name="Espace réservé du pied de page 4">
            <a:extLst>
              <a:ext uri="{FF2B5EF4-FFF2-40B4-BE49-F238E27FC236}">
                <a16:creationId xmlns:a16="http://schemas.microsoft.com/office/drawing/2014/main" id="{B39749D8-5AD1-2AEA-8E4A-46DDCB7C7D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449605-F499-5285-F04D-1794F44F5E2B}"/>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90887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79F32-6E13-F111-DB5F-EED7D96E14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F58EEB1-9936-2696-8FF3-1FB911C4BC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B942DF-FE5C-26F9-7702-5360A59BC413}"/>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5" name="Espace réservé du pied de page 4">
            <a:extLst>
              <a:ext uri="{FF2B5EF4-FFF2-40B4-BE49-F238E27FC236}">
                <a16:creationId xmlns:a16="http://schemas.microsoft.com/office/drawing/2014/main" id="{BB5D84E6-55EB-2C75-7D4F-9906735C08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8AFAE0-A809-9219-6C88-E0DE3EE371E7}"/>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415919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26F3A-87E2-372F-9224-543026236F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3F2DEE-08FB-B894-C77B-A7C546BC769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6DAD2C0-198A-9D0C-9BB8-A3A1C9766FF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5C5A39-E594-16B1-E1FC-F8C7AA16AA07}"/>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6" name="Espace réservé du pied de page 5">
            <a:extLst>
              <a:ext uri="{FF2B5EF4-FFF2-40B4-BE49-F238E27FC236}">
                <a16:creationId xmlns:a16="http://schemas.microsoft.com/office/drawing/2014/main" id="{073D460F-710C-7B3F-5FCD-831D3F4295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DC83E3-1D66-9DFB-53F1-1A7A81332152}"/>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308697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922BF-A23C-FF45-5C20-F7934E2B70A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691DA81-E93F-EA67-CD7F-85EEC4596F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2599611-29A0-C7CE-67CE-A96DF537695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D9F5DFF-1DE4-DD88-14E4-BE21950A0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754B3B-6B97-1375-C3AF-4370DA9FF6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60117A-E729-4826-585A-532DCB043AB7}"/>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8" name="Espace réservé du pied de page 7">
            <a:extLst>
              <a:ext uri="{FF2B5EF4-FFF2-40B4-BE49-F238E27FC236}">
                <a16:creationId xmlns:a16="http://schemas.microsoft.com/office/drawing/2014/main" id="{6A1D61BD-59F0-0B46-E590-A86C8B8B79D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E099467-E5CD-A523-BAAF-4097A1B88E1B}"/>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262779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7407A-DBFB-8549-2637-1A0166275A8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3B55A24-82E9-C97E-A6A0-4A3DD83C3C7F}"/>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4" name="Espace réservé du pied de page 3">
            <a:extLst>
              <a:ext uri="{FF2B5EF4-FFF2-40B4-BE49-F238E27FC236}">
                <a16:creationId xmlns:a16="http://schemas.microsoft.com/office/drawing/2014/main" id="{EBDB7567-4CE9-3068-E684-0EA09D0A9F8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752C56F-A3B3-EED0-B43B-9C4E0CA600AC}"/>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325196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959458-4A2E-3ADD-F798-C42C300E4366}"/>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3" name="Espace réservé du pied de page 2">
            <a:extLst>
              <a:ext uri="{FF2B5EF4-FFF2-40B4-BE49-F238E27FC236}">
                <a16:creationId xmlns:a16="http://schemas.microsoft.com/office/drawing/2014/main" id="{1857BCEE-64C4-87F7-B0E4-16A4D155580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5BD280-C7A1-0684-F1FD-1181F23902D4}"/>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238652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9B4B3-05CC-026E-22F4-2F99FBEB72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5C1D63-0C43-8802-58CF-C6228974C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0F21A6-EF0C-11B2-9DD6-47453C3E0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DC77CE-AE3E-F73C-A212-266E8BD45F07}"/>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6" name="Espace réservé du pied de page 5">
            <a:extLst>
              <a:ext uri="{FF2B5EF4-FFF2-40B4-BE49-F238E27FC236}">
                <a16:creationId xmlns:a16="http://schemas.microsoft.com/office/drawing/2014/main" id="{28C006DE-FAB4-9A1A-C035-A4ED0E7D56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F6F6054-E5B9-5358-20B1-2638BB220796}"/>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84129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F4010-C088-83AC-5EC5-43F83DBA50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6D6D292-7A3D-EED5-E031-8D655A4CB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2A91D9-3BC9-0335-3446-E31CCC334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9A3994-0943-5515-1FEB-E185D9AE4EBB}"/>
              </a:ext>
            </a:extLst>
          </p:cNvPr>
          <p:cNvSpPr>
            <a:spLocks noGrp="1"/>
          </p:cNvSpPr>
          <p:nvPr>
            <p:ph type="dt" sz="half" idx="10"/>
          </p:nvPr>
        </p:nvSpPr>
        <p:spPr/>
        <p:txBody>
          <a:bodyPr/>
          <a:lstStyle/>
          <a:p>
            <a:fld id="{5B6C44A4-4F1C-4E5D-B3C5-F0FF19E82FE0}" type="datetimeFigureOut">
              <a:rPr lang="fr-FR" smtClean="0"/>
              <a:t>19/03/2026</a:t>
            </a:fld>
            <a:endParaRPr lang="fr-FR"/>
          </a:p>
        </p:txBody>
      </p:sp>
      <p:sp>
        <p:nvSpPr>
          <p:cNvPr id="6" name="Espace réservé du pied de page 5">
            <a:extLst>
              <a:ext uri="{FF2B5EF4-FFF2-40B4-BE49-F238E27FC236}">
                <a16:creationId xmlns:a16="http://schemas.microsoft.com/office/drawing/2014/main" id="{F77B5706-D387-73FA-2B00-57602FD7E8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A79B3B9-3A23-54C8-54C9-C075239D7630}"/>
              </a:ext>
            </a:extLst>
          </p:cNvPr>
          <p:cNvSpPr>
            <a:spLocks noGrp="1"/>
          </p:cNvSpPr>
          <p:nvPr>
            <p:ph type="sldNum" sz="quarter" idx="12"/>
          </p:nvPr>
        </p:nvSpPr>
        <p:spPr/>
        <p:txBody>
          <a:bodyPr/>
          <a:lstStyle/>
          <a:p>
            <a:fld id="{66FEAD21-D985-4CE9-BB01-2733B7504B39}" type="slidenum">
              <a:rPr lang="fr-FR" smtClean="0"/>
              <a:t>‹N°›</a:t>
            </a:fld>
            <a:endParaRPr lang="fr-FR"/>
          </a:p>
        </p:txBody>
      </p:sp>
    </p:spTree>
    <p:extLst>
      <p:ext uri="{BB962C8B-B14F-4D97-AF65-F5344CB8AC3E}">
        <p14:creationId xmlns:p14="http://schemas.microsoft.com/office/powerpoint/2010/main" val="147386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2FF652-00FB-2576-A05D-9A7481E87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9B5ACD-CDE4-07D9-1BBF-E04B1A5BA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E6D426-E601-176E-DC8F-E47F268E8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6C44A4-4F1C-4E5D-B3C5-F0FF19E82FE0}" type="datetimeFigureOut">
              <a:rPr lang="fr-FR" smtClean="0"/>
              <a:t>19/03/2026</a:t>
            </a:fld>
            <a:endParaRPr lang="fr-FR"/>
          </a:p>
        </p:txBody>
      </p:sp>
      <p:sp>
        <p:nvSpPr>
          <p:cNvPr id="5" name="Espace réservé du pied de page 4">
            <a:extLst>
              <a:ext uri="{FF2B5EF4-FFF2-40B4-BE49-F238E27FC236}">
                <a16:creationId xmlns:a16="http://schemas.microsoft.com/office/drawing/2014/main" id="{B75C1F49-E4DC-850D-88BC-5A083757B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6F614D7-934C-F2AC-E2C2-C549C6ECFD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FEAD21-D985-4CE9-BB01-2733B7504B39}" type="slidenum">
              <a:rPr lang="fr-FR" smtClean="0"/>
              <a:t>‹N°›</a:t>
            </a:fld>
            <a:endParaRPr lang="fr-FR"/>
          </a:p>
        </p:txBody>
      </p:sp>
    </p:spTree>
    <p:extLst>
      <p:ext uri="{BB962C8B-B14F-4D97-AF65-F5344CB8AC3E}">
        <p14:creationId xmlns:p14="http://schemas.microsoft.com/office/powerpoint/2010/main" val="1241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c-rennes.fr/candidats-aux-examens-en-situation-de-handicap-12155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dfaid.com/fr/document/create?tool=hyperlink" TargetMode="External"/><Relationship Id="rId2" Type="http://schemas.openxmlformats.org/officeDocument/2006/relationships/hyperlink" Target="https://www.education.gouv.fr/bo/20/Hebdo47/MENE2034197C.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20219-4795-1958-A084-5B7844E42B5D}"/>
              </a:ext>
            </a:extLst>
          </p:cNvPr>
          <p:cNvSpPr>
            <a:spLocks noGrp="1"/>
          </p:cNvSpPr>
          <p:nvPr>
            <p:ph type="ctrTitle"/>
          </p:nvPr>
        </p:nvSpPr>
        <p:spPr>
          <a:xfrm>
            <a:off x="1694576" y="2407640"/>
            <a:ext cx="8973423" cy="2550254"/>
          </a:xfrm>
        </p:spPr>
        <p:txBody>
          <a:bodyPr>
            <a:normAutofit fontScale="90000"/>
          </a:bodyPr>
          <a:lstStyle/>
          <a:p>
            <a:br>
              <a:rPr lang="fr-FR" b="1" dirty="0">
                <a:solidFill>
                  <a:schemeClr val="bg1"/>
                </a:solidFill>
              </a:rPr>
            </a:br>
            <a:br>
              <a:rPr lang="fr-FR" b="1" dirty="0">
                <a:solidFill>
                  <a:schemeClr val="bg1"/>
                </a:solidFill>
              </a:rPr>
            </a:br>
            <a:r>
              <a:rPr lang="fr-FR" b="1" dirty="0">
                <a:solidFill>
                  <a:schemeClr val="bg1"/>
                </a:solidFill>
              </a:rPr>
              <a:t>Aménagements d’examen et procédures </a:t>
            </a:r>
          </a:p>
        </p:txBody>
      </p:sp>
    </p:spTree>
    <p:extLst>
      <p:ext uri="{BB962C8B-B14F-4D97-AF65-F5344CB8AC3E}">
        <p14:creationId xmlns:p14="http://schemas.microsoft.com/office/powerpoint/2010/main" val="399279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3EAD4-902D-8C8A-1693-BC9716E85E19}"/>
              </a:ext>
            </a:extLst>
          </p:cNvPr>
          <p:cNvSpPr>
            <a:spLocks noGrp="1"/>
          </p:cNvSpPr>
          <p:nvPr>
            <p:ph type="title"/>
          </p:nvPr>
        </p:nvSpPr>
        <p:spPr/>
        <p:txBody>
          <a:bodyPr/>
          <a:lstStyle/>
          <a:p>
            <a:r>
              <a:rPr lang="fr-FR" b="1" dirty="0"/>
              <a:t>Le parcours de saisie sur </a:t>
            </a:r>
            <a:r>
              <a:rPr lang="fr-FR" b="1" dirty="0" err="1"/>
              <a:t>Incluscol</a:t>
            </a:r>
            <a:br>
              <a:rPr lang="fr-FR" b="1" dirty="0"/>
            </a:br>
            <a:endParaRPr lang="fr-FR" dirty="0"/>
          </a:p>
        </p:txBody>
      </p:sp>
      <p:sp>
        <p:nvSpPr>
          <p:cNvPr id="3" name="Espace réservé du contenu 2">
            <a:extLst>
              <a:ext uri="{FF2B5EF4-FFF2-40B4-BE49-F238E27FC236}">
                <a16:creationId xmlns:a16="http://schemas.microsoft.com/office/drawing/2014/main" id="{226B49AC-077D-1393-EBF9-07DF86712D13}"/>
              </a:ext>
            </a:extLst>
          </p:cNvPr>
          <p:cNvSpPr>
            <a:spLocks noGrp="1"/>
          </p:cNvSpPr>
          <p:nvPr>
            <p:ph idx="1"/>
          </p:nvPr>
        </p:nvSpPr>
        <p:spPr/>
        <p:txBody>
          <a:bodyPr/>
          <a:lstStyle/>
          <a:p>
            <a:pPr marL="0" indent="0">
              <a:buNone/>
            </a:pPr>
            <a:endParaRPr lang="fr-FR" dirty="0">
              <a:hlinkClick r:id="rId2"/>
            </a:endParaRPr>
          </a:p>
          <a:p>
            <a:pPr marL="0" indent="0">
              <a:buNone/>
            </a:pPr>
            <a:endParaRPr lang="fr-FR" dirty="0">
              <a:hlinkClick r:id="rId2"/>
            </a:endParaRPr>
          </a:p>
          <a:p>
            <a:pPr marL="0" indent="0">
              <a:buNone/>
            </a:pPr>
            <a:endParaRPr lang="fr-FR" dirty="0">
              <a:hlinkClick r:id="rId2"/>
            </a:endParaRPr>
          </a:p>
          <a:p>
            <a:pPr marL="0" indent="0">
              <a:buNone/>
            </a:pPr>
            <a:endParaRPr lang="fr-FR" dirty="0"/>
          </a:p>
          <a:p>
            <a:endParaRPr lang="fr-FR" dirty="0"/>
          </a:p>
        </p:txBody>
      </p:sp>
      <p:pic>
        <p:nvPicPr>
          <p:cNvPr id="5" name="Image 4">
            <a:extLst>
              <a:ext uri="{FF2B5EF4-FFF2-40B4-BE49-F238E27FC236}">
                <a16:creationId xmlns:a16="http://schemas.microsoft.com/office/drawing/2014/main" id="{408CDCFD-287E-532B-449B-E5E96A2F27DF}"/>
              </a:ext>
            </a:extLst>
          </p:cNvPr>
          <p:cNvPicPr>
            <a:picLocks noChangeAspect="1"/>
          </p:cNvPicPr>
          <p:nvPr/>
        </p:nvPicPr>
        <p:blipFill>
          <a:blip r:embed="rId3"/>
          <a:stretch>
            <a:fillRect/>
          </a:stretch>
        </p:blipFill>
        <p:spPr>
          <a:xfrm>
            <a:off x="1822471" y="1450858"/>
            <a:ext cx="8916173" cy="4442845"/>
          </a:xfrm>
          <a:prstGeom prst="rect">
            <a:avLst/>
          </a:prstGeom>
        </p:spPr>
      </p:pic>
    </p:spTree>
    <p:extLst>
      <p:ext uri="{BB962C8B-B14F-4D97-AF65-F5344CB8AC3E}">
        <p14:creationId xmlns:p14="http://schemas.microsoft.com/office/powerpoint/2010/main" val="321295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F8A79-8F8C-1503-7BB4-580E9B7A873D}"/>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9A20950-6D5B-50B0-E17F-0245C35E62A8}"/>
              </a:ext>
            </a:extLst>
          </p:cNvPr>
          <p:cNvPicPr>
            <a:picLocks noGrp="1" noChangeAspect="1"/>
          </p:cNvPicPr>
          <p:nvPr>
            <p:ph idx="1"/>
          </p:nvPr>
        </p:nvPicPr>
        <p:blipFill>
          <a:blip r:embed="rId2"/>
          <a:stretch>
            <a:fillRect/>
          </a:stretch>
        </p:blipFill>
        <p:spPr>
          <a:xfrm>
            <a:off x="1627722" y="658813"/>
            <a:ext cx="8685731" cy="5540375"/>
          </a:xfrm>
          <a:prstGeom prst="rect">
            <a:avLst/>
          </a:prstGeom>
        </p:spPr>
      </p:pic>
    </p:spTree>
    <p:extLst>
      <p:ext uri="{BB962C8B-B14F-4D97-AF65-F5344CB8AC3E}">
        <p14:creationId xmlns:p14="http://schemas.microsoft.com/office/powerpoint/2010/main" val="378480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76D7B-A0E7-EFEE-D652-5E3591C2DF54}"/>
            </a:ext>
          </a:extLst>
        </p:cNvPr>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36518192-E10F-70AC-8A83-F474E514F1B8}"/>
              </a:ext>
            </a:extLst>
          </p:cNvPr>
          <p:cNvPicPr>
            <a:picLocks noGrp="1" noChangeAspect="1"/>
          </p:cNvPicPr>
          <p:nvPr>
            <p:ph idx="1"/>
          </p:nvPr>
        </p:nvPicPr>
        <p:blipFill>
          <a:blip r:embed="rId2"/>
          <a:stretch>
            <a:fillRect/>
          </a:stretch>
        </p:blipFill>
        <p:spPr>
          <a:xfrm>
            <a:off x="2003979" y="780940"/>
            <a:ext cx="9280135" cy="5296119"/>
          </a:xfrm>
          <a:prstGeom prst="rect">
            <a:avLst/>
          </a:prstGeom>
        </p:spPr>
      </p:pic>
    </p:spTree>
    <p:extLst>
      <p:ext uri="{BB962C8B-B14F-4D97-AF65-F5344CB8AC3E}">
        <p14:creationId xmlns:p14="http://schemas.microsoft.com/office/powerpoint/2010/main" val="291300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A897-B26F-AD90-9BDC-C456441A2CFF}"/>
            </a:ext>
          </a:extLst>
        </p:cNvPr>
        <p:cNvGrpSpPr/>
        <p:nvPr/>
      </p:nvGrpSpPr>
      <p:grpSpPr>
        <a:xfrm>
          <a:off x="0" y="0"/>
          <a:ext cx="0" cy="0"/>
          <a:chOff x="0" y="0"/>
          <a:chExt cx="0" cy="0"/>
        </a:xfrm>
      </p:grpSpPr>
      <p:pic>
        <p:nvPicPr>
          <p:cNvPr id="12" name="Espace réservé du contenu 11">
            <a:extLst>
              <a:ext uri="{FF2B5EF4-FFF2-40B4-BE49-F238E27FC236}">
                <a16:creationId xmlns:a16="http://schemas.microsoft.com/office/drawing/2014/main" id="{AD4A9AFE-E110-E1DA-63F0-87F289F24EAB}"/>
              </a:ext>
            </a:extLst>
          </p:cNvPr>
          <p:cNvPicPr>
            <a:picLocks noGrp="1" noChangeAspect="1"/>
          </p:cNvPicPr>
          <p:nvPr>
            <p:ph idx="1"/>
          </p:nvPr>
        </p:nvPicPr>
        <p:blipFill>
          <a:blip r:embed="rId2"/>
          <a:stretch>
            <a:fillRect/>
          </a:stretch>
        </p:blipFill>
        <p:spPr>
          <a:xfrm>
            <a:off x="717385" y="1144330"/>
            <a:ext cx="9802501" cy="4258179"/>
          </a:xfrm>
          <a:prstGeom prst="rect">
            <a:avLst/>
          </a:prstGeom>
        </p:spPr>
      </p:pic>
    </p:spTree>
    <p:extLst>
      <p:ext uri="{BB962C8B-B14F-4D97-AF65-F5344CB8AC3E}">
        <p14:creationId xmlns:p14="http://schemas.microsoft.com/office/powerpoint/2010/main" val="346848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D81BF-7863-1B09-473B-1BC76782D515}"/>
            </a:ext>
          </a:extLst>
        </p:cNvPr>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C90A935-9E3E-D240-9AAB-E06FF821BD65}"/>
              </a:ext>
            </a:extLst>
          </p:cNvPr>
          <p:cNvPicPr>
            <a:picLocks noGrp="1" noChangeAspect="1"/>
          </p:cNvPicPr>
          <p:nvPr>
            <p:ph idx="1"/>
          </p:nvPr>
        </p:nvPicPr>
        <p:blipFill>
          <a:blip r:embed="rId2"/>
          <a:stretch>
            <a:fillRect/>
          </a:stretch>
        </p:blipFill>
        <p:spPr>
          <a:xfrm>
            <a:off x="1079140" y="1149292"/>
            <a:ext cx="10751453" cy="3918425"/>
          </a:xfrm>
          <a:prstGeom prst="rect">
            <a:avLst/>
          </a:prstGeom>
        </p:spPr>
      </p:pic>
    </p:spTree>
    <p:extLst>
      <p:ext uri="{BB962C8B-B14F-4D97-AF65-F5344CB8AC3E}">
        <p14:creationId xmlns:p14="http://schemas.microsoft.com/office/powerpoint/2010/main" val="279364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D496-84A7-BC49-04AC-DBC8B8D5D37E}"/>
            </a:ext>
          </a:extLst>
        </p:cNvPr>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05A60B8-7C5A-BDC2-1D66-0F94C4A24112}"/>
              </a:ext>
            </a:extLst>
          </p:cNvPr>
          <p:cNvPicPr>
            <a:picLocks noGrp="1" noChangeAspect="1"/>
          </p:cNvPicPr>
          <p:nvPr>
            <p:ph idx="1"/>
          </p:nvPr>
        </p:nvPicPr>
        <p:blipFill>
          <a:blip r:embed="rId2"/>
          <a:stretch>
            <a:fillRect/>
          </a:stretch>
        </p:blipFill>
        <p:spPr>
          <a:xfrm>
            <a:off x="1526596" y="869278"/>
            <a:ext cx="9531965" cy="4650677"/>
          </a:xfrm>
          <a:prstGeom prst="rect">
            <a:avLst/>
          </a:prstGeom>
        </p:spPr>
      </p:pic>
    </p:spTree>
    <p:extLst>
      <p:ext uri="{BB962C8B-B14F-4D97-AF65-F5344CB8AC3E}">
        <p14:creationId xmlns:p14="http://schemas.microsoft.com/office/powerpoint/2010/main" val="417733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6B296D-BB75-3242-AFE0-20E8B46ADEBD}"/>
              </a:ext>
            </a:extLst>
          </p:cNvPr>
          <p:cNvSpPr>
            <a:spLocks noGrp="1"/>
          </p:cNvSpPr>
          <p:nvPr>
            <p:ph type="ctrTitle"/>
          </p:nvPr>
        </p:nvSpPr>
        <p:spPr>
          <a:xfrm>
            <a:off x="1524000" y="2235200"/>
            <a:ext cx="9144000" cy="2387600"/>
          </a:xfrm>
        </p:spPr>
        <p:txBody>
          <a:bodyPr>
            <a:normAutofit fontScale="90000"/>
          </a:bodyPr>
          <a:lstStyle/>
          <a:p>
            <a:r>
              <a:rPr lang="fr-FR" dirty="0"/>
              <a:t>Textes réglementaires </a:t>
            </a:r>
            <a:br>
              <a:rPr lang="fr-FR" dirty="0"/>
            </a:br>
            <a:r>
              <a:rPr lang="fr-FR" dirty="0"/>
              <a:t>Procédures</a:t>
            </a:r>
            <a:br>
              <a:rPr lang="fr-FR" dirty="0"/>
            </a:br>
            <a:r>
              <a:rPr lang="fr-FR" dirty="0"/>
              <a:t>Types d’aménagements </a:t>
            </a:r>
          </a:p>
        </p:txBody>
      </p:sp>
    </p:spTree>
    <p:extLst>
      <p:ext uri="{BB962C8B-B14F-4D97-AF65-F5344CB8AC3E}">
        <p14:creationId xmlns:p14="http://schemas.microsoft.com/office/powerpoint/2010/main" val="290913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3A8B-B7E2-28A4-1963-F366449AAA22}"/>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6B9881D4-4DDC-716B-561A-394C2AD0EFC3}"/>
              </a:ext>
            </a:extLst>
          </p:cNvPr>
          <p:cNvSpPr txBox="1"/>
          <p:nvPr/>
        </p:nvSpPr>
        <p:spPr>
          <a:xfrm>
            <a:off x="679508" y="696286"/>
            <a:ext cx="9464181" cy="646331"/>
          </a:xfrm>
          <a:prstGeom prst="rect">
            <a:avLst/>
          </a:prstGeom>
          <a:noFill/>
        </p:spPr>
        <p:txBody>
          <a:bodyPr wrap="square">
            <a:spAutoFit/>
          </a:bodyPr>
          <a:lstStyle/>
          <a:p>
            <a:pPr>
              <a:buNone/>
            </a:pPr>
            <a:r>
              <a:rPr lang="fr-FR" b="1" dirty="0"/>
              <a:t>Article L112-4  du code de l’éducation, des aménagements aux conditions de passation des épreuves orales, écrites ou pratiques des examens </a:t>
            </a:r>
          </a:p>
        </p:txBody>
      </p:sp>
      <p:sp>
        <p:nvSpPr>
          <p:cNvPr id="8" name="ZoneTexte 7">
            <a:extLst>
              <a:ext uri="{FF2B5EF4-FFF2-40B4-BE49-F238E27FC236}">
                <a16:creationId xmlns:a16="http://schemas.microsoft.com/office/drawing/2014/main" id="{50DAAEFD-01DB-978F-A375-CA0D141186DC}"/>
              </a:ext>
            </a:extLst>
          </p:cNvPr>
          <p:cNvSpPr txBox="1"/>
          <p:nvPr/>
        </p:nvSpPr>
        <p:spPr>
          <a:xfrm>
            <a:off x="679508" y="1722937"/>
            <a:ext cx="11014745" cy="1569660"/>
          </a:xfrm>
          <a:prstGeom prst="rect">
            <a:avLst/>
          </a:prstGeom>
          <a:noFill/>
        </p:spPr>
        <p:txBody>
          <a:bodyPr wrap="square">
            <a:spAutoFit/>
          </a:bodyPr>
          <a:lstStyle/>
          <a:p>
            <a:r>
              <a:rPr lang="fr-FR" sz="1600" dirty="0"/>
              <a:t>Pour garantir l'égalité des chances entre les candidats, des aménagements aux conditions de passation des épreuves orales, écrites, pratiques ou de contrôle continu des examens ou concours de l'enseignement scolaire et de l'enseignement supérieur, rendus nécessaires en raison d'un handicap ou d'un trouble de la santé invalidant, sont prévus par décret. Ces aménagements peuvent inclure notamment l'octroi d'un temps supplémentaire et sa prise en compte dans le déroulement des épreuves, la présence d'un assistant, un dispositif de communication adapté, la mise à disposition d'un équipement adapté ou l'utilisation, par le candidat, de son équipement personnel.</a:t>
            </a:r>
          </a:p>
        </p:txBody>
      </p:sp>
      <p:sp>
        <p:nvSpPr>
          <p:cNvPr id="10" name="ZoneTexte 9">
            <a:extLst>
              <a:ext uri="{FF2B5EF4-FFF2-40B4-BE49-F238E27FC236}">
                <a16:creationId xmlns:a16="http://schemas.microsoft.com/office/drawing/2014/main" id="{03183BCC-6487-1F0E-4867-328675FB7F28}"/>
              </a:ext>
            </a:extLst>
          </p:cNvPr>
          <p:cNvSpPr txBox="1"/>
          <p:nvPr/>
        </p:nvSpPr>
        <p:spPr>
          <a:xfrm>
            <a:off x="746620" y="3976382"/>
            <a:ext cx="10846965" cy="1027782"/>
          </a:xfrm>
          <a:prstGeom prst="rect">
            <a:avLst/>
          </a:prstGeom>
          <a:noFill/>
        </p:spPr>
        <p:txBody>
          <a:bodyPr wrap="square">
            <a:spAutoFit/>
          </a:bodyPr>
          <a:lstStyle/>
          <a:p>
            <a:pPr>
              <a:lnSpc>
                <a:spcPct val="115000"/>
              </a:lnSpc>
              <a:spcAft>
                <a:spcPts val="1000"/>
              </a:spcAft>
              <a:buNone/>
            </a:pPr>
            <a:r>
              <a:rPr lang="fr-FR" i="1" dirty="0">
                <a:latin typeface="Times New Roman" panose="02020603050405020304" pitchFamily="18" charset="0"/>
                <a:ea typeface="Times New Roman" panose="02020603050405020304" pitchFamily="18" charset="0"/>
                <a:cs typeface="Times New Roman" panose="02020603050405020304" pitchFamily="18" charset="0"/>
              </a:rPr>
              <a:t>Cet article a pour objet de garantir</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l'équité pour les élèves et étudiants en situation de handicap. Ce texte établit que ces candidats doivent bénéficier des aménagements nécessaires pour que leurs compétences soient évaluées sans que leur handicap ne constitue un obstacle.</a:t>
            </a:r>
            <a:endParaRPr lang="fr-FR"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04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2A80C9-787F-B7E5-4262-49C0FE361833}"/>
              </a:ext>
            </a:extLst>
          </p:cNvPr>
          <p:cNvSpPr txBox="1"/>
          <p:nvPr/>
        </p:nvSpPr>
        <p:spPr>
          <a:xfrm>
            <a:off x="595618" y="1753841"/>
            <a:ext cx="7413771" cy="646331"/>
          </a:xfrm>
          <a:prstGeom prst="rect">
            <a:avLst/>
          </a:prstGeom>
          <a:noFill/>
        </p:spPr>
        <p:txBody>
          <a:bodyPr wrap="square">
            <a:spAutoFit/>
          </a:bodyPr>
          <a:lstStyle/>
          <a:p>
            <a:r>
              <a:rPr lang="fr-FR" dirty="0">
                <a:hlinkClick r:id="rId2"/>
              </a:rPr>
              <a:t>https://www.education.gouv.fr/bo/20/Hebdo47/MENE2034197C.htm</a:t>
            </a:r>
            <a:endParaRPr lang="fr-FR" dirty="0"/>
          </a:p>
          <a:p>
            <a:endParaRPr lang="fr-FR" dirty="0"/>
          </a:p>
        </p:txBody>
      </p:sp>
      <p:sp>
        <p:nvSpPr>
          <p:cNvPr id="5" name="ZoneTexte 4">
            <a:extLst>
              <a:ext uri="{FF2B5EF4-FFF2-40B4-BE49-F238E27FC236}">
                <a16:creationId xmlns:a16="http://schemas.microsoft.com/office/drawing/2014/main" id="{F6CF5ABE-21B0-4FD5-8443-C80137BFBC02}"/>
              </a:ext>
            </a:extLst>
          </p:cNvPr>
          <p:cNvSpPr txBox="1"/>
          <p:nvPr/>
        </p:nvSpPr>
        <p:spPr>
          <a:xfrm>
            <a:off x="595618" y="830510"/>
            <a:ext cx="9194335" cy="923330"/>
          </a:xfrm>
          <a:prstGeom prst="rect">
            <a:avLst/>
          </a:prstGeom>
          <a:noFill/>
        </p:spPr>
        <p:txBody>
          <a:bodyPr wrap="square">
            <a:spAutoFit/>
          </a:bodyPr>
          <a:lstStyle/>
          <a:p>
            <a:pPr>
              <a:buNone/>
            </a:pPr>
            <a:r>
              <a:rPr lang="fr-FR" dirty="0"/>
              <a:t>Circulaire : </a:t>
            </a:r>
            <a:r>
              <a:rPr lang="fr-FR" b="1" dirty="0"/>
              <a:t>du 8-12-2020</a:t>
            </a:r>
          </a:p>
          <a:p>
            <a:pPr>
              <a:buNone/>
            </a:pPr>
            <a:r>
              <a:rPr lang="fr-FR" b="1" dirty="0"/>
              <a:t>Organisation de la procédure et adaptations et aménagements des épreuves d'examen et concours pour les candidats en situation de handicap</a:t>
            </a:r>
          </a:p>
        </p:txBody>
      </p:sp>
      <p:sp>
        <p:nvSpPr>
          <p:cNvPr id="12" name="ZoneTexte 11">
            <a:extLst>
              <a:ext uri="{FF2B5EF4-FFF2-40B4-BE49-F238E27FC236}">
                <a16:creationId xmlns:a16="http://schemas.microsoft.com/office/drawing/2014/main" id="{ADE97B2C-B5EC-557C-BD47-B47D685BAAB6}"/>
              </a:ext>
            </a:extLst>
          </p:cNvPr>
          <p:cNvSpPr txBox="1"/>
          <p:nvPr/>
        </p:nvSpPr>
        <p:spPr>
          <a:xfrm>
            <a:off x="511729" y="3429000"/>
            <a:ext cx="10737908" cy="923330"/>
          </a:xfrm>
          <a:prstGeom prst="rect">
            <a:avLst/>
          </a:prstGeom>
          <a:noFill/>
        </p:spPr>
        <p:txBody>
          <a:bodyPr wrap="square">
            <a:spAutoFit/>
          </a:bodyPr>
          <a:lstStyle/>
          <a:p>
            <a:pPr>
              <a:buNone/>
            </a:pPr>
            <a:r>
              <a:rPr lang="fr-FR" b="1" dirty="0"/>
              <a:t>Circulaire académique AEEC du 30 septembre 2025 </a:t>
            </a:r>
            <a:r>
              <a:rPr lang="fr-FR" dirty="0"/>
              <a:t>relative aux aménagements des examens pour les candidats scolarisés en établissement public ou privé sous contrat présentant un handicap ou un trouble de santé invalidant. </a:t>
            </a:r>
          </a:p>
        </p:txBody>
      </p:sp>
      <p:sp>
        <p:nvSpPr>
          <p:cNvPr id="14" name="ZoneTexte 13">
            <a:extLst>
              <a:ext uri="{FF2B5EF4-FFF2-40B4-BE49-F238E27FC236}">
                <a16:creationId xmlns:a16="http://schemas.microsoft.com/office/drawing/2014/main" id="{3F8B6B54-2960-413C-1347-867B825A037D}"/>
              </a:ext>
            </a:extLst>
          </p:cNvPr>
          <p:cNvSpPr txBox="1"/>
          <p:nvPr/>
        </p:nvSpPr>
        <p:spPr>
          <a:xfrm>
            <a:off x="511729" y="4352330"/>
            <a:ext cx="6094602" cy="646331"/>
          </a:xfrm>
          <a:prstGeom prst="rect">
            <a:avLst/>
          </a:prstGeom>
          <a:noFill/>
        </p:spPr>
        <p:txBody>
          <a:bodyPr wrap="square">
            <a:spAutoFit/>
          </a:bodyPr>
          <a:lstStyle/>
          <a:p>
            <a:r>
              <a:rPr lang="fr-FR" dirty="0">
                <a:hlinkClick r:id="rId3"/>
              </a:rPr>
              <a:t>https://pdfaid.com/fr/document/create?tool=hyperlink</a:t>
            </a:r>
            <a:endParaRPr lang="fr-FR" dirty="0"/>
          </a:p>
          <a:p>
            <a:endParaRPr lang="fr-FR" dirty="0"/>
          </a:p>
        </p:txBody>
      </p:sp>
    </p:spTree>
    <p:extLst>
      <p:ext uri="{BB962C8B-B14F-4D97-AF65-F5344CB8AC3E}">
        <p14:creationId xmlns:p14="http://schemas.microsoft.com/office/powerpoint/2010/main" val="265112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BCEE-E9DD-FC37-2806-8DFA83275297}"/>
            </a:ext>
          </a:extLst>
        </p:cNvPr>
        <p:cNvGrpSpPr/>
        <p:nvPr/>
      </p:nvGrpSpPr>
      <p:grpSpPr>
        <a:xfrm>
          <a:off x="0" y="0"/>
          <a:ext cx="0" cy="0"/>
          <a:chOff x="0" y="0"/>
          <a:chExt cx="0" cy="0"/>
        </a:xfrm>
      </p:grpSpPr>
      <p:pic>
        <p:nvPicPr>
          <p:cNvPr id="5" name="Espace réservé du contenu 4" descr="Une image contenant texte, capture d’écran, Police, Parallèle&#10;&#10;Le contenu généré par l’IA peut être incorrect.">
            <a:extLst>
              <a:ext uri="{FF2B5EF4-FFF2-40B4-BE49-F238E27FC236}">
                <a16:creationId xmlns:a16="http://schemas.microsoft.com/office/drawing/2014/main" id="{9E973892-C530-97ED-8B28-9DE73C1DE80E}"/>
              </a:ext>
            </a:extLst>
          </p:cNvPr>
          <p:cNvPicPr>
            <a:picLocks noGrp="1" noChangeAspect="1"/>
          </p:cNvPicPr>
          <p:nvPr>
            <p:ph idx="1"/>
          </p:nvPr>
        </p:nvPicPr>
        <p:blipFill>
          <a:blip r:embed="rId2"/>
          <a:stretch>
            <a:fillRect/>
          </a:stretch>
        </p:blipFill>
        <p:spPr>
          <a:xfrm>
            <a:off x="2923175" y="453005"/>
            <a:ext cx="6707648" cy="5715569"/>
          </a:xfrm>
          <a:prstGeom prst="rect">
            <a:avLst/>
          </a:prstGeom>
        </p:spPr>
      </p:pic>
    </p:spTree>
    <p:extLst>
      <p:ext uri="{BB962C8B-B14F-4D97-AF65-F5344CB8AC3E}">
        <p14:creationId xmlns:p14="http://schemas.microsoft.com/office/powerpoint/2010/main" val="285815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6C90-6266-79D7-E908-1A445F3F244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F9DD69-585E-5BE4-E8F5-AE89163D8158}"/>
              </a:ext>
            </a:extLst>
          </p:cNvPr>
          <p:cNvSpPr>
            <a:spLocks noGrp="1"/>
          </p:cNvSpPr>
          <p:nvPr>
            <p:ph idx="1"/>
          </p:nvPr>
        </p:nvSpPr>
        <p:spPr>
          <a:xfrm>
            <a:off x="687897" y="637563"/>
            <a:ext cx="10665903" cy="5539400"/>
          </a:xfrm>
        </p:spPr>
        <p:txBody>
          <a:bodyPr>
            <a:normAutofit fontScale="70000" lnSpcReduction="20000"/>
          </a:bodyPr>
          <a:lstStyle/>
          <a:p>
            <a:pPr marL="0" indent="0">
              <a:buNone/>
            </a:pPr>
            <a:endParaRPr lang="fr-FR" b="1" dirty="0"/>
          </a:p>
          <a:p>
            <a:pPr marL="0" indent="0">
              <a:buNone/>
            </a:pPr>
            <a:r>
              <a:rPr lang="fr-FR" b="1" dirty="0"/>
              <a:t>Procédure Simplifiée</a:t>
            </a:r>
            <a:endParaRPr lang="fr-FR" sz="1600" dirty="0"/>
          </a:p>
          <a:p>
            <a:pPr marL="0" indent="0">
              <a:buNone/>
            </a:pPr>
            <a:r>
              <a:rPr lang="fr-FR" i="1" dirty="0"/>
              <a:t>Réservée aux élèves ayant déjà un plan (PPS, PAP ou PAI) avec des besoins stables.</a:t>
            </a:r>
          </a:p>
          <a:p>
            <a:pPr marL="0" indent="0">
              <a:buNone/>
            </a:pPr>
            <a:endParaRPr lang="fr-FR" sz="2400" dirty="0"/>
          </a:p>
          <a:p>
            <a:pPr marL="0" lvl="0" indent="0">
              <a:buNone/>
            </a:pPr>
            <a:r>
              <a:rPr lang="fr-FR" b="1" dirty="0"/>
              <a:t>Le formulaire de demande simplifié :</a:t>
            </a:r>
            <a:r>
              <a:rPr lang="fr-FR" dirty="0"/>
              <a:t> Généralement saisi directement en ligne par la famille ou l'établissement sur </a:t>
            </a:r>
            <a:r>
              <a:rPr lang="fr-FR" b="1" dirty="0" err="1"/>
              <a:t>Incluscol</a:t>
            </a:r>
            <a:r>
              <a:rPr lang="fr-FR" dirty="0"/>
              <a:t>.</a:t>
            </a:r>
          </a:p>
          <a:p>
            <a:pPr marL="0" lvl="0" indent="0">
              <a:buNone/>
            </a:pPr>
            <a:endParaRPr lang="fr-FR" sz="2400" dirty="0"/>
          </a:p>
          <a:p>
            <a:pPr marL="0" lvl="0" indent="0">
              <a:buNone/>
            </a:pPr>
            <a:r>
              <a:rPr lang="fr-FR" b="1" dirty="0"/>
              <a:t>Le plan d'accompagnement en vigueur :</a:t>
            </a:r>
            <a:r>
              <a:rPr lang="fr-FR" dirty="0"/>
              <a:t> </a:t>
            </a:r>
          </a:p>
          <a:p>
            <a:pPr marL="0" lvl="0" indent="0">
              <a:buNone/>
            </a:pPr>
            <a:r>
              <a:rPr lang="fr-FR" dirty="0"/>
              <a:t>Une copie du </a:t>
            </a:r>
            <a:r>
              <a:rPr lang="fr-FR" b="1" dirty="0"/>
              <a:t>PPS</a:t>
            </a:r>
            <a:r>
              <a:rPr lang="fr-FR" dirty="0"/>
              <a:t> (dernière version du </a:t>
            </a:r>
            <a:r>
              <a:rPr lang="fr-FR" dirty="0" err="1"/>
              <a:t>Geva-Sco</a:t>
            </a:r>
            <a:r>
              <a:rPr lang="fr-FR" dirty="0"/>
              <a:t>), du </a:t>
            </a:r>
            <a:r>
              <a:rPr lang="fr-FR" b="1" dirty="0"/>
              <a:t>PAP</a:t>
            </a:r>
            <a:r>
              <a:rPr lang="fr-FR" dirty="0"/>
              <a:t> ou du </a:t>
            </a:r>
            <a:r>
              <a:rPr lang="fr-FR" b="1" dirty="0"/>
              <a:t>PAI</a:t>
            </a:r>
            <a:r>
              <a:rPr lang="fr-FR" dirty="0"/>
              <a:t> mis en œuvre durant l'année scolaire en cours.</a:t>
            </a:r>
          </a:p>
          <a:p>
            <a:pPr marL="0" lvl="0" indent="0">
              <a:buNone/>
            </a:pPr>
            <a:endParaRPr lang="fr-FR" sz="2400" dirty="0"/>
          </a:p>
          <a:p>
            <a:pPr marL="0" lvl="0" indent="0">
              <a:buNone/>
            </a:pPr>
            <a:r>
              <a:rPr lang="fr-FR" b="1" dirty="0"/>
              <a:t>Les bilans pédagogiques :</a:t>
            </a:r>
            <a:r>
              <a:rPr lang="fr-FR" dirty="0"/>
              <a:t> Les derniers bulletins scolaires ou des évaluations montrant que les aménagements sont </a:t>
            </a:r>
            <a:r>
              <a:rPr lang="fr-FR" b="1" dirty="0"/>
              <a:t>réellement utilisés</a:t>
            </a:r>
            <a:r>
              <a:rPr lang="fr-FR" dirty="0"/>
              <a:t> en classe (ex: copies avec tiers-temps mentionné).</a:t>
            </a:r>
            <a:endParaRPr lang="fr-FR" sz="2400" dirty="0"/>
          </a:p>
          <a:p>
            <a:pPr marL="0" lvl="0" indent="0">
              <a:buNone/>
            </a:pPr>
            <a:endParaRPr lang="fr-FR" b="1" dirty="0"/>
          </a:p>
          <a:p>
            <a:pPr marL="0" lvl="0" indent="0">
              <a:buNone/>
            </a:pPr>
            <a:r>
              <a:rPr lang="fr-FR" b="1" dirty="0"/>
              <a:t>Note :</a:t>
            </a:r>
            <a:r>
              <a:rPr lang="fr-FR" dirty="0"/>
              <a:t> Dans ce cas, l'avis médical n'est généralement pas requis car le plan existant sert de preuve</a:t>
            </a:r>
            <a:br>
              <a:rPr lang="fr-FR" dirty="0"/>
            </a:br>
            <a:endParaRPr lang="fr-FR" sz="2400" dirty="0"/>
          </a:p>
        </p:txBody>
      </p:sp>
    </p:spTree>
    <p:extLst>
      <p:ext uri="{BB962C8B-B14F-4D97-AF65-F5344CB8AC3E}">
        <p14:creationId xmlns:p14="http://schemas.microsoft.com/office/powerpoint/2010/main" val="325061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3609F-45FF-A140-DC34-8033ACDCED6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AA4F5A-8FFC-8921-9D43-DAB0C2DEE7A9}"/>
              </a:ext>
            </a:extLst>
          </p:cNvPr>
          <p:cNvSpPr>
            <a:spLocks noGrp="1"/>
          </p:cNvSpPr>
          <p:nvPr>
            <p:ph idx="1"/>
          </p:nvPr>
        </p:nvSpPr>
        <p:spPr>
          <a:xfrm>
            <a:off x="687897" y="637563"/>
            <a:ext cx="10665903" cy="5539400"/>
          </a:xfrm>
        </p:spPr>
        <p:txBody>
          <a:bodyPr>
            <a:normAutofit fontScale="92500" lnSpcReduction="10000"/>
          </a:bodyPr>
          <a:lstStyle/>
          <a:p>
            <a:pPr marL="0" indent="0">
              <a:buNone/>
            </a:pPr>
            <a:br>
              <a:rPr lang="fr-FR" dirty="0"/>
            </a:br>
            <a:r>
              <a:rPr lang="fr-FR" b="1" dirty="0"/>
              <a:t> </a:t>
            </a:r>
            <a:r>
              <a:rPr lang="fr-FR" sz="2200" b="1" dirty="0"/>
              <a:t>Procédure Complète</a:t>
            </a:r>
            <a:endParaRPr lang="fr-FR" sz="2200" dirty="0"/>
          </a:p>
          <a:p>
            <a:pPr marL="0" indent="0">
              <a:buNone/>
            </a:pPr>
            <a:r>
              <a:rPr lang="fr-FR" sz="2200" i="1" dirty="0"/>
              <a:t>Pour les candidats sans plan préalable, les candidats libres (CNED) ou en cas d'évolution importante du handicap.</a:t>
            </a:r>
          </a:p>
          <a:p>
            <a:pPr marL="0" indent="0">
              <a:buNone/>
            </a:pPr>
            <a:endParaRPr lang="fr-FR" sz="2200" dirty="0"/>
          </a:p>
          <a:p>
            <a:pPr marL="0" lvl="0" indent="0">
              <a:buNone/>
            </a:pPr>
            <a:r>
              <a:rPr lang="fr-FR" sz="2200" b="1" dirty="0"/>
              <a:t>Le formulaire de demande complet :</a:t>
            </a:r>
            <a:r>
              <a:rPr lang="fr-FR" sz="2200" dirty="0"/>
              <a:t> Saisi sur </a:t>
            </a:r>
            <a:r>
              <a:rPr lang="fr-FR" sz="2200" dirty="0" err="1"/>
              <a:t>Incluscol</a:t>
            </a:r>
            <a:endParaRPr lang="fr-FR" sz="2200" dirty="0"/>
          </a:p>
          <a:p>
            <a:pPr marL="0" lvl="0" indent="0">
              <a:buNone/>
            </a:pPr>
            <a:endParaRPr lang="fr-FR" sz="2200" b="1" dirty="0"/>
          </a:p>
          <a:p>
            <a:pPr marL="0" lvl="0" indent="0">
              <a:buNone/>
            </a:pPr>
            <a:r>
              <a:rPr lang="fr-FR" sz="2200" b="1" dirty="0"/>
              <a:t>Le dossier médical (sous pli confidentiel) :</a:t>
            </a:r>
            <a:endParaRPr lang="fr-FR" sz="2200" dirty="0"/>
          </a:p>
          <a:p>
            <a:pPr marL="457200" lvl="1" indent="0">
              <a:buNone/>
            </a:pPr>
            <a:r>
              <a:rPr lang="fr-FR" sz="2200" dirty="0"/>
              <a:t>Un certificat médical récent (moins de 6 mois) détaillant la nature du handicap.</a:t>
            </a:r>
          </a:p>
          <a:p>
            <a:pPr marL="457200" lvl="1" indent="0">
              <a:buNone/>
            </a:pPr>
            <a:r>
              <a:rPr lang="fr-FR" sz="2200" dirty="0"/>
              <a:t>Pour les troubles "Dys" : Les bilans paramédicaux (orthophonie, ergothérapie, psychomotricité) datant de </a:t>
            </a:r>
            <a:r>
              <a:rPr lang="fr-FR" sz="2200" b="1" dirty="0"/>
              <a:t>moins de 2 ans</a:t>
            </a:r>
            <a:r>
              <a:rPr lang="fr-FR" sz="2200" dirty="0"/>
              <a:t>.</a:t>
            </a:r>
          </a:p>
          <a:p>
            <a:pPr marL="457200" lvl="1" indent="0">
              <a:buNone/>
            </a:pPr>
            <a:r>
              <a:rPr lang="fr-FR" sz="2200" dirty="0"/>
              <a:t>Pour les handicaps visuels ou auditifs : Les comptes-rendus spécialisés (ophtalmologiste, audiogramme).</a:t>
            </a:r>
          </a:p>
          <a:p>
            <a:pPr marL="457200" lvl="1" indent="0">
              <a:buNone/>
            </a:pPr>
            <a:endParaRPr lang="fr-FR" sz="2200" dirty="0"/>
          </a:p>
          <a:p>
            <a:pPr marL="0" indent="0">
              <a:buNone/>
            </a:pPr>
            <a:r>
              <a:rPr lang="fr-FR" sz="2200" b="1" dirty="0"/>
              <a:t>Les éléments pédagogiques :</a:t>
            </a:r>
            <a:r>
              <a:rPr lang="fr-FR" sz="2200" dirty="0"/>
              <a:t> Tout document prouvant les difficultés rencontrées en situation d'examen (ex: copies non terminées, attestations d'enseignants)</a:t>
            </a:r>
          </a:p>
        </p:txBody>
      </p:sp>
    </p:spTree>
    <p:extLst>
      <p:ext uri="{BB962C8B-B14F-4D97-AF65-F5344CB8AC3E}">
        <p14:creationId xmlns:p14="http://schemas.microsoft.com/office/powerpoint/2010/main" val="290338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B5B83-2698-4DEA-E510-291A99EAA1EC}"/>
            </a:ext>
          </a:extLst>
        </p:cNvPr>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88846CE5-BEDE-F43F-0ACF-BA9CA3741C9D}"/>
              </a:ext>
            </a:extLst>
          </p:cNvPr>
          <p:cNvPicPr>
            <a:picLocks noChangeAspect="1"/>
          </p:cNvPicPr>
          <p:nvPr/>
        </p:nvPicPr>
        <p:blipFill>
          <a:blip r:embed="rId2"/>
          <a:stretch>
            <a:fillRect/>
          </a:stretch>
        </p:blipFill>
        <p:spPr>
          <a:xfrm>
            <a:off x="721454" y="932261"/>
            <a:ext cx="8867164" cy="5334154"/>
          </a:xfrm>
          <a:prstGeom prst="rect">
            <a:avLst/>
          </a:prstGeom>
        </p:spPr>
      </p:pic>
      <p:sp>
        <p:nvSpPr>
          <p:cNvPr id="2" name="ZoneTexte 1">
            <a:extLst>
              <a:ext uri="{FF2B5EF4-FFF2-40B4-BE49-F238E27FC236}">
                <a16:creationId xmlns:a16="http://schemas.microsoft.com/office/drawing/2014/main" id="{73F45CB0-8300-96A1-F253-417F14BA8AF2}"/>
              </a:ext>
            </a:extLst>
          </p:cNvPr>
          <p:cNvSpPr txBox="1"/>
          <p:nvPr/>
        </p:nvSpPr>
        <p:spPr>
          <a:xfrm>
            <a:off x="815829" y="562929"/>
            <a:ext cx="6094602" cy="369332"/>
          </a:xfrm>
          <a:prstGeom prst="rect">
            <a:avLst/>
          </a:prstGeom>
          <a:noFill/>
        </p:spPr>
        <p:txBody>
          <a:bodyPr wrap="square">
            <a:spAutoFit/>
          </a:bodyPr>
          <a:lstStyle/>
          <a:p>
            <a:pPr algn="l"/>
            <a:r>
              <a:rPr lang="fr-FR" b="1" dirty="0"/>
              <a:t>CALENDRIER</a:t>
            </a:r>
            <a:r>
              <a:rPr lang="fr-FR" dirty="0"/>
              <a:t> </a:t>
            </a:r>
          </a:p>
        </p:txBody>
      </p:sp>
    </p:spTree>
    <p:extLst>
      <p:ext uri="{BB962C8B-B14F-4D97-AF65-F5344CB8AC3E}">
        <p14:creationId xmlns:p14="http://schemas.microsoft.com/office/powerpoint/2010/main" val="414731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25682-4C1A-1E34-B2C4-685F41EF9574}"/>
            </a:ext>
          </a:extLst>
        </p:cNvPr>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D08E5A9A-7792-4A34-5B52-EE14A673B510}"/>
              </a:ext>
            </a:extLst>
          </p:cNvPr>
          <p:cNvPicPr>
            <a:picLocks noChangeAspect="1"/>
          </p:cNvPicPr>
          <p:nvPr/>
        </p:nvPicPr>
        <p:blipFill>
          <a:blip r:embed="rId2"/>
          <a:stretch>
            <a:fillRect/>
          </a:stretch>
        </p:blipFill>
        <p:spPr>
          <a:xfrm>
            <a:off x="450708" y="1199626"/>
            <a:ext cx="9111833" cy="4261607"/>
          </a:xfrm>
          <a:prstGeom prst="rect">
            <a:avLst/>
          </a:prstGeom>
        </p:spPr>
      </p:pic>
    </p:spTree>
    <p:extLst>
      <p:ext uri="{BB962C8B-B14F-4D97-AF65-F5344CB8AC3E}">
        <p14:creationId xmlns:p14="http://schemas.microsoft.com/office/powerpoint/2010/main" val="36485744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8E58351477D44AFB187A5A912E587" ma:contentTypeVersion="18" ma:contentTypeDescription="Crée un document." ma:contentTypeScope="" ma:versionID="6f3c4bdcf54fcbb3fae6135ea544fee2">
  <xsd:schema xmlns:xsd="http://www.w3.org/2001/XMLSchema" xmlns:xs="http://www.w3.org/2001/XMLSchema" xmlns:p="http://schemas.microsoft.com/office/2006/metadata/properties" xmlns:ns2="bb6f44f4-a301-498b-aa12-a71459176ce4" xmlns:ns3="c9be810e-8246-4b91-af8d-331c8d000409" targetNamespace="http://schemas.microsoft.com/office/2006/metadata/properties" ma:root="true" ma:fieldsID="3856dafdc2fdea154fd73c03fcf0a46b" ns2:_="" ns3:_="">
    <xsd:import namespace="bb6f44f4-a301-498b-aa12-a71459176ce4"/>
    <xsd:import namespace="c9be810e-8246-4b91-af8d-331c8d0004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5a8cdbd6450472095c3bc2271b4ecea"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f44f4-a301-498b-aa12-a71459176c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5a8cdbd6450472095c3bc2271b4ecea" ma:index="19" nillable="true" ma:taxonomy="true" ma:internalName="l5a8cdbd6450472095c3bc2271b4ecea" ma:taxonomyFieldName="erasmus" ma:displayName="erasmus" ma:default="" ma:fieldId="{55a8cdbd-6450-4720-95c3-bc2271b4ecea}" ma:sspId="fdf02776-3e83-45ae-bba6-010283ecdd77" ma:termSetId="8ed8c9ea-7052-4c1d-a4d7-b9c10bffea6f" ma:anchorId="00000000-0000-0000-0000-000000000000" ma:open="true" ma:isKeyword="false">
      <xsd:complexType>
        <xsd:sequence>
          <xsd:element ref="pc:Terms" minOccurs="0" maxOccurs="1"/>
        </xsd:sequence>
      </xsd:complex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df02776-3e83-45ae-bba6-010283ecdd7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e810e-8246-4b91-af8d-331c8d000409"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2977a789-508b-4492-a18a-989521a0ecb4}" ma:internalName="TaxCatchAll" ma:showField="CatchAllData" ma:web="c9be810e-8246-4b91-af8d-331c8d0004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be810e-8246-4b91-af8d-331c8d000409" xsi:nil="true"/>
    <lcf76f155ced4ddcb4097134ff3c332f xmlns="bb6f44f4-a301-498b-aa12-a71459176ce4">
      <Terms xmlns="http://schemas.microsoft.com/office/infopath/2007/PartnerControls"/>
    </lcf76f155ced4ddcb4097134ff3c332f>
    <l5a8cdbd6450472095c3bc2271b4ecea xmlns="bb6f44f4-a301-498b-aa12-a71459176ce4">
      <Terms xmlns="http://schemas.microsoft.com/office/infopath/2007/PartnerControls"/>
    </l5a8cdbd6450472095c3bc2271b4ecea>
  </documentManagement>
</p:properties>
</file>

<file path=customXml/itemProps1.xml><?xml version="1.0" encoding="utf-8"?>
<ds:datastoreItem xmlns:ds="http://schemas.openxmlformats.org/officeDocument/2006/customXml" ds:itemID="{5AEA564F-678D-4D98-8742-E590185D7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6f44f4-a301-498b-aa12-a71459176ce4"/>
    <ds:schemaRef ds:uri="c9be810e-8246-4b91-af8d-331c8d000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793BB3-237C-4BF3-8FBC-0AF2D97BC944}">
  <ds:schemaRefs>
    <ds:schemaRef ds:uri="http://schemas.microsoft.com/sharepoint/v3/contenttype/forms"/>
  </ds:schemaRefs>
</ds:datastoreItem>
</file>

<file path=customXml/itemProps3.xml><?xml version="1.0" encoding="utf-8"?>
<ds:datastoreItem xmlns:ds="http://schemas.openxmlformats.org/officeDocument/2006/customXml" ds:itemID="{B8AC2DE8-4832-46AE-8F47-6C270C1E08C8}">
  <ds:schemaRefs>
    <ds:schemaRef ds:uri="http://purl.org/dc/dcmitype/"/>
    <ds:schemaRef ds:uri="http://purl.org/dc/elements/1.1/"/>
    <ds:schemaRef ds:uri="c9be810e-8246-4b91-af8d-331c8d000409"/>
    <ds:schemaRef ds:uri="http://www.w3.org/XML/1998/namespace"/>
    <ds:schemaRef ds:uri="http://schemas.openxmlformats.org/package/2006/metadata/core-properties"/>
    <ds:schemaRef ds:uri="http://schemas.microsoft.com/office/2006/documentManagement/types"/>
    <ds:schemaRef ds:uri="bb6f44f4-a301-498b-aa12-a71459176ce4"/>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2903</TotalTime>
  <Words>524</Words>
  <Application>Microsoft Office PowerPoint</Application>
  <PresentationFormat>Grand écran</PresentationFormat>
  <Paragraphs>38</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Aptos</vt:lpstr>
      <vt:lpstr>Aptos Display</vt:lpstr>
      <vt:lpstr>Arial</vt:lpstr>
      <vt:lpstr>Calibri</vt:lpstr>
      <vt:lpstr>Times New Roman</vt:lpstr>
      <vt:lpstr>Thème Office</vt:lpstr>
      <vt:lpstr>  Aménagements d’examen et procédures </vt:lpstr>
      <vt:lpstr>Textes réglementaires  Procédures Types d’aménagements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parcours de saisie sur Incluscol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Flora LOAEC</dc:creator>
  <cp:lastModifiedBy>Catherine STEPHAN</cp:lastModifiedBy>
  <cp:revision>13</cp:revision>
  <cp:lastPrinted>2026-03-19T13:37:09Z</cp:lastPrinted>
  <dcterms:created xsi:type="dcterms:W3CDTF">2025-07-11T14:54:18Z</dcterms:created>
  <dcterms:modified xsi:type="dcterms:W3CDTF">2026-03-19T13:45:09Z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0x010100CFE8E58351477D44AFB187A5A912E587</vt:lpwstr>
  </property>
  <property fmtid="{D5CDD505-2E9C-101B-9397-08002B2CF9AE}" pid="3" name="erasmus">
    <vt:lpwstr/>
  </property>
  <property fmtid="{D5CDD505-2E9C-101B-9397-08002B2CF9AE}" pid="4" name="MediaServiceImageTags">
    <vt:lpwstr/>
  </property>
</Properties>
</file>